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handoutMasterIdLst>
    <p:handoutMasterId r:id="rId42"/>
  </p:handoutMasterIdLst>
  <p:sldIdLst>
    <p:sldId id="256" r:id="rId2"/>
    <p:sldId id="257" r:id="rId3"/>
    <p:sldId id="258" r:id="rId4"/>
    <p:sldId id="259" r:id="rId5"/>
    <p:sldId id="262" r:id="rId6"/>
    <p:sldId id="260" r:id="rId7"/>
    <p:sldId id="263" r:id="rId8"/>
    <p:sldId id="264" r:id="rId9"/>
    <p:sldId id="301" r:id="rId10"/>
    <p:sldId id="273" r:id="rId11"/>
    <p:sldId id="265" r:id="rId12"/>
    <p:sldId id="267" r:id="rId13"/>
    <p:sldId id="266" r:id="rId14"/>
    <p:sldId id="268" r:id="rId15"/>
    <p:sldId id="270" r:id="rId16"/>
    <p:sldId id="288" r:id="rId17"/>
    <p:sldId id="289" r:id="rId18"/>
    <p:sldId id="291" r:id="rId19"/>
    <p:sldId id="292" r:id="rId20"/>
    <p:sldId id="271" r:id="rId21"/>
    <p:sldId id="294" r:id="rId22"/>
    <p:sldId id="295" r:id="rId23"/>
    <p:sldId id="296" r:id="rId24"/>
    <p:sldId id="297" r:id="rId25"/>
    <p:sldId id="278" r:id="rId26"/>
    <p:sldId id="274" r:id="rId27"/>
    <p:sldId id="275" r:id="rId28"/>
    <p:sldId id="293" r:id="rId29"/>
    <p:sldId id="279" r:id="rId30"/>
    <p:sldId id="280" r:id="rId31"/>
    <p:sldId id="281" r:id="rId32"/>
    <p:sldId id="282" r:id="rId33"/>
    <p:sldId id="283" r:id="rId34"/>
    <p:sldId id="285" r:id="rId35"/>
    <p:sldId id="286" r:id="rId36"/>
    <p:sldId id="298" r:id="rId37"/>
    <p:sldId id="299" r:id="rId38"/>
    <p:sldId id="300" r:id="rId39"/>
    <p:sldId id="277" r:id="rId40"/>
  </p:sldIdLst>
  <p:sldSz cx="9144000" cy="6858000" type="screen4x3"/>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80"/>
    <a:srgbClr val="8259D3"/>
    <a:srgbClr val="000099"/>
    <a:srgbClr val="66CCFF"/>
    <a:srgbClr val="9966FF"/>
    <a:srgbClr val="FF99CC"/>
    <a:srgbClr val="003399"/>
    <a:srgbClr val="990099"/>
    <a:srgbClr val="FFFFFF"/>
    <a:srgbClr val="FF0066"/>
  </p:clrMru>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598" autoAdjust="0"/>
    <p:restoredTop sz="99281" autoAdjust="0"/>
  </p:normalViewPr>
  <p:slideViewPr>
    <p:cSldViewPr snapToGrid="0">
      <p:cViewPr>
        <p:scale>
          <a:sx n="80" d="100"/>
          <a:sy n="80" d="100"/>
        </p:scale>
        <p:origin x="-1098" y="-7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7" d="100"/>
          <a:sy n="67" d="100"/>
        </p:scale>
        <p:origin x="-3228" y="-108"/>
      </p:cViewPr>
      <p:guideLst>
        <p:guide orient="horz" pos="2141"/>
        <p:guide pos="3127"/>
      </p:guideLst>
    </p:cSldViewPr>
  </p:notesViewPr>
  <p:gridSpacing cx="77716063" cy="7771606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30"/>
  <c:chart>
    <c:autoTitleDeleted val="1"/>
    <c:view3D>
      <c:perspective val="30"/>
    </c:view3D>
    <c:plotArea>
      <c:layout>
        <c:manualLayout>
          <c:layoutTarget val="inner"/>
          <c:xMode val="edge"/>
          <c:yMode val="edge"/>
          <c:x val="9.6725174978127798E-2"/>
          <c:y val="5.6508776246719163E-2"/>
          <c:w val="0.86583102787827992"/>
          <c:h val="0.77598354259771551"/>
        </c:manualLayout>
      </c:layout>
      <c:bar3DChart>
        <c:barDir val="col"/>
        <c:grouping val="stacked"/>
        <c:ser>
          <c:idx val="0"/>
          <c:order val="0"/>
          <c:tx>
            <c:strRef>
              <c:f>Sheet1!$B$1</c:f>
              <c:strCache>
                <c:ptCount val="1"/>
                <c:pt idx="0">
                  <c:v>Newborns / Year</c:v>
                </c:pt>
              </c:strCache>
            </c:strRef>
          </c:tx>
          <c:dLbls>
            <c:dLbl>
              <c:idx val="0"/>
              <c:layout>
                <c:manualLayout>
                  <c:x val="-2.6791365139112212E-3"/>
                  <c:y val="-0.31139903750320358"/>
                </c:manualLayout>
              </c:layout>
              <c:showVal val="1"/>
            </c:dLbl>
            <c:dLbl>
              <c:idx val="1"/>
              <c:layout>
                <c:manualLayout>
                  <c:x val="7.0165010867483512E-3"/>
                  <c:y val="-0.26386405030291832"/>
                </c:manualLayout>
              </c:layout>
              <c:showVal val="1"/>
            </c:dLbl>
            <c:dLbl>
              <c:idx val="2"/>
              <c:layout>
                <c:manualLayout>
                  <c:x val="0"/>
                  <c:y val="-0.11766380955093012"/>
                </c:manualLayout>
              </c:layout>
              <c:showVal val="1"/>
            </c:dLbl>
            <c:dLbl>
              <c:idx val="3"/>
              <c:layout>
                <c:manualLayout>
                  <c:x val="1.4216729262260333E-3"/>
                  <c:y val="-0.12896083512426573"/>
                </c:manualLayout>
              </c:layout>
              <c:showVal val="1"/>
            </c:dLbl>
            <c:dLbl>
              <c:idx val="4"/>
              <c:layout>
                <c:manualLayout>
                  <c:x val="0"/>
                  <c:y val="-0.12962114879838638"/>
                </c:manualLayout>
              </c:layout>
              <c:showVal val="1"/>
            </c:dLbl>
            <c:dLbl>
              <c:idx val="5"/>
              <c:layout>
                <c:manualLayout>
                  <c:x val="1.3220022817551228E-2"/>
                  <c:y val="-6.3820271395285413E-2"/>
                </c:manualLayout>
              </c:layout>
              <c:showVal val="1"/>
            </c:dLbl>
            <c:dLbl>
              <c:idx val="6"/>
              <c:layout>
                <c:manualLayout>
                  <c:x val="1.3220022817551228E-2"/>
                  <c:y val="-8.5094030208262172E-2"/>
                </c:manualLayout>
              </c:layout>
              <c:showVal val="1"/>
            </c:dLbl>
            <c:txPr>
              <a:bodyPr/>
              <a:lstStyle/>
              <a:p>
                <a:pPr>
                  <a:defRPr sz="1000">
                    <a:latin typeface="Book Antiqua" pitchFamily="18" charset="0"/>
                  </a:defRPr>
                </a:pPr>
                <a:endParaRPr lang="en-US"/>
              </a:p>
            </c:txPr>
            <c:showVal val="1"/>
          </c:dLbls>
          <c:cat>
            <c:strRef>
              <c:f>Sheet1!$A$2:$A$8</c:f>
              <c:strCache>
                <c:ptCount val="7"/>
                <c:pt idx="0">
                  <c:v>India</c:v>
                </c:pt>
                <c:pt idx="1">
                  <c:v>China</c:v>
                </c:pt>
                <c:pt idx="2">
                  <c:v>Europe</c:v>
                </c:pt>
                <c:pt idx="3">
                  <c:v>Indonesia</c:v>
                </c:pt>
                <c:pt idx="4">
                  <c:v>U.S.</c:v>
                </c:pt>
                <c:pt idx="5">
                  <c:v>Japan</c:v>
                </c:pt>
                <c:pt idx="6">
                  <c:v>S.Korea</c:v>
                </c:pt>
              </c:strCache>
            </c:strRef>
          </c:cat>
          <c:val>
            <c:numRef>
              <c:f>Sheet1!$B$2:$B$8</c:f>
              <c:numCache>
                <c:formatCode>General</c:formatCode>
                <c:ptCount val="7"/>
                <c:pt idx="0">
                  <c:v>25.1</c:v>
                </c:pt>
                <c:pt idx="1">
                  <c:v>18.7</c:v>
                </c:pt>
                <c:pt idx="2">
                  <c:v>4.8</c:v>
                </c:pt>
                <c:pt idx="3">
                  <c:v>4.5</c:v>
                </c:pt>
                <c:pt idx="4">
                  <c:v>4.2</c:v>
                </c:pt>
                <c:pt idx="5">
                  <c:v>1</c:v>
                </c:pt>
                <c:pt idx="6">
                  <c:v>0.4</c:v>
                </c:pt>
              </c:numCache>
            </c:numRef>
          </c:val>
        </c:ser>
        <c:shape val="box"/>
        <c:axId val="70908928"/>
        <c:axId val="72819456"/>
        <c:axId val="0"/>
      </c:bar3DChart>
      <c:catAx>
        <c:axId val="70908928"/>
        <c:scaling>
          <c:orientation val="minMax"/>
        </c:scaling>
        <c:axPos val="b"/>
        <c:tickLblPos val="nextTo"/>
        <c:txPr>
          <a:bodyPr/>
          <a:lstStyle/>
          <a:p>
            <a:pPr>
              <a:defRPr sz="900">
                <a:latin typeface="Book Antiqua" pitchFamily="18" charset="0"/>
              </a:defRPr>
            </a:pPr>
            <a:endParaRPr lang="en-US"/>
          </a:p>
        </c:txPr>
        <c:crossAx val="72819456"/>
        <c:crosses val="autoZero"/>
        <c:auto val="1"/>
        <c:lblAlgn val="ctr"/>
        <c:lblOffset val="100"/>
      </c:catAx>
      <c:valAx>
        <c:axId val="72819456"/>
        <c:scaling>
          <c:orientation val="minMax"/>
        </c:scaling>
        <c:axPos val="l"/>
        <c:numFmt formatCode="General" sourceLinked="1"/>
        <c:tickLblPos val="nextTo"/>
        <c:txPr>
          <a:bodyPr/>
          <a:lstStyle/>
          <a:p>
            <a:pPr>
              <a:defRPr sz="1100">
                <a:latin typeface="Book Antiqua" pitchFamily="18" charset="0"/>
              </a:defRPr>
            </a:pPr>
            <a:endParaRPr lang="en-US"/>
          </a:p>
        </c:txPr>
        <c:crossAx val="70908928"/>
        <c:crosses val="autoZero"/>
        <c:crossBetween val="between"/>
      </c:valAx>
    </c:plotArea>
    <c:plotVisOnly val="1"/>
  </c:chart>
  <c:txPr>
    <a:bodyPr/>
    <a:lstStyle/>
    <a:p>
      <a:pPr>
        <a:defRPr sz="1800"/>
      </a:pPr>
      <a:endParaRPr lang="en-U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98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5623697" y="0"/>
            <a:ext cx="4302231" cy="339884"/>
          </a:xfrm>
          <a:prstGeom prst="rect">
            <a:avLst/>
          </a:prstGeom>
        </p:spPr>
        <p:txBody>
          <a:bodyPr vert="horz" lIns="91440" tIns="45720" rIns="91440" bIns="45720" rtlCol="0"/>
          <a:lstStyle>
            <a:lvl1pPr algn="r">
              <a:defRPr sz="1200"/>
            </a:lvl1pPr>
          </a:lstStyle>
          <a:p>
            <a:fld id="{3128E80B-5110-4CF5-8F29-F8281766A9A7}" type="datetimeFigureOut">
              <a:rPr lang="en-US" smtClean="0"/>
              <a:pPr/>
              <a:t>4/24/2012</a:t>
            </a:fld>
            <a:endParaRPr lang="en-US" dirty="0"/>
          </a:p>
        </p:txBody>
      </p:sp>
      <p:sp>
        <p:nvSpPr>
          <p:cNvPr id="4" name="Footer Placeholder 3"/>
          <p:cNvSpPr>
            <a:spLocks noGrp="1"/>
          </p:cNvSpPr>
          <p:nvPr>
            <p:ph type="ftr" sz="quarter" idx="2"/>
          </p:nvPr>
        </p:nvSpPr>
        <p:spPr>
          <a:xfrm>
            <a:off x="0" y="6456612"/>
            <a:ext cx="4302231" cy="339884"/>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5623697" y="6456612"/>
            <a:ext cx="4302231" cy="339884"/>
          </a:xfrm>
          <a:prstGeom prst="rect">
            <a:avLst/>
          </a:prstGeom>
        </p:spPr>
        <p:txBody>
          <a:bodyPr vert="horz" lIns="91440" tIns="45720" rIns="91440" bIns="45720" rtlCol="0" anchor="b"/>
          <a:lstStyle>
            <a:lvl1pPr algn="r">
              <a:defRPr sz="1200"/>
            </a:lvl1pPr>
          </a:lstStyle>
          <a:p>
            <a:fld id="{36F489DB-4412-4BA9-9F02-7938320A2A31}"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98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623697" y="0"/>
            <a:ext cx="4302231" cy="339884"/>
          </a:xfrm>
          <a:prstGeom prst="rect">
            <a:avLst/>
          </a:prstGeom>
        </p:spPr>
        <p:txBody>
          <a:bodyPr vert="horz" lIns="91440" tIns="45720" rIns="91440" bIns="45720" rtlCol="0"/>
          <a:lstStyle>
            <a:lvl1pPr algn="r">
              <a:defRPr sz="1200"/>
            </a:lvl1pPr>
          </a:lstStyle>
          <a:p>
            <a:fld id="{1BA42A7A-C422-4EB9-847F-F4026D637325}" type="datetimeFigureOut">
              <a:rPr lang="en-US" smtClean="0"/>
              <a:pPr/>
              <a:t>4/24/2012</a:t>
            </a:fld>
            <a:endParaRPr lang="en-US" dirty="0"/>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92823" y="3228895"/>
            <a:ext cx="7942580" cy="305895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456612"/>
            <a:ext cx="4302231" cy="33988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623697" y="6456612"/>
            <a:ext cx="4302231" cy="339884"/>
          </a:xfrm>
          <a:prstGeom prst="rect">
            <a:avLst/>
          </a:prstGeom>
        </p:spPr>
        <p:txBody>
          <a:bodyPr vert="horz" lIns="91440" tIns="45720" rIns="91440" bIns="45720" rtlCol="0" anchor="b"/>
          <a:lstStyle>
            <a:lvl1pPr algn="r">
              <a:defRPr sz="1200"/>
            </a:lvl1pPr>
          </a:lstStyle>
          <a:p>
            <a:fld id="{F3712EC0-6841-41AB-87DE-92B15F8419AF}"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12EC0-6841-41AB-87DE-92B15F8419A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12EC0-6841-41AB-87DE-92B15F8419A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12EC0-6841-41AB-87DE-92B15F8419A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12EC0-6841-41AB-87DE-92B15F8419A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12EC0-6841-41AB-87DE-92B15F8419AF}" type="slidenum">
              <a:rPr lang="en-US" smtClean="0"/>
              <a:pPr/>
              <a:t>26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5F1B66-5FC0-4CC9-AD4C-DCB5978A09D2}" type="datetime1">
              <a:rPr lang="en-US" smtClean="0"/>
              <a:pPr/>
              <a:t>4/24/2012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121BF8-39C9-4A6A-8591-C9A7EF10BEC2}" type="datetime1">
              <a:rPr lang="en-US" smtClean="0"/>
              <a:pPr/>
              <a:t>4/24/2012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40C4C-5DDC-420E-9868-21E6BAE31E5D}" type="datetime1">
              <a:rPr lang="en-US" smtClean="0"/>
              <a:pPr/>
              <a:t>4/24/2012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2D2A5A-5B16-4BD3-809E-1229F12474A9}" type="datetime1">
              <a:rPr lang="en-US" smtClean="0"/>
              <a:pPr/>
              <a:t>4/24/2012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F81FE6-5F2B-42EF-87BD-E354ADC46A80}" type="datetime1">
              <a:rPr lang="en-US" smtClean="0"/>
              <a:pPr/>
              <a:t>4/24/2012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16A8BA-F521-486B-9C4A-3D1641EA5113}" type="datetime1">
              <a:rPr lang="en-US" smtClean="0"/>
              <a:pPr/>
              <a:t>4/24/2012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F23CA6-6A13-4FEF-AEBC-FB0D9E402E7C}" type="datetime1">
              <a:rPr lang="en-US" smtClean="0"/>
              <a:pPr/>
              <a:t>4/24/2012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58792F-0C76-49CE-831E-C132F79E3F2B}" type="datetime1">
              <a:rPr lang="en-US" smtClean="0"/>
              <a:pPr/>
              <a:t>4/24/2012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28EED5-EEE4-4B0D-9393-AB23634EE3A3}" type="datetime1">
              <a:rPr lang="en-US" smtClean="0"/>
              <a:pPr/>
              <a:t>4/24/2012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5CD629-DE4F-49C4-81C9-4B496D47B1FD}" type="datetime1">
              <a:rPr lang="en-US" smtClean="0"/>
              <a:pPr/>
              <a:t>4/24/2012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3758C0-271C-4589-B07B-DC77EAF181C5}" type="datetime1">
              <a:rPr lang="en-US" smtClean="0"/>
              <a:pPr/>
              <a:t>4/24/2012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CC4E4CD-06FE-420B-A01E-39A89C09578D}" type="slidenum">
              <a:rPr lang="en-US" smtClean="0"/>
              <a:pPr/>
              <a:t>‹#›</a:t>
            </a:fld>
            <a:endParaRPr lang="en-US" dirty="0"/>
          </a:p>
        </p:txBody>
      </p:sp>
    </p:spTree>
  </p:cSld>
  <p:clrMapOvr>
    <a:masterClrMapping/>
  </p:clrMapOvr>
  <p:transition spd="slow"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7C7A6-6934-4160-99C5-25E1A7F16444}" type="datetime1">
              <a:rPr lang="en-US" smtClean="0"/>
              <a:pPr/>
              <a:t>4/24/2012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C4E4CD-06FE-420B-A01E-39A89C09578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tiff"/></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hart" Target="../charts/chart1.xml"/><Relationship Id="rId7"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12.png"/><Relationship Id="rId3" Type="http://schemas.openxmlformats.org/officeDocument/2006/relationships/image" Target="../media/image16.tiff"/><Relationship Id="rId7" Type="http://schemas.openxmlformats.org/officeDocument/2006/relationships/image" Target="../media/image20.jpeg"/><Relationship Id="rId12"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9.jpeg"/><Relationship Id="rId11" Type="http://schemas.openxmlformats.org/officeDocument/2006/relationships/image" Target="../media/image10.png"/><Relationship Id="rId5" Type="http://schemas.openxmlformats.org/officeDocument/2006/relationships/image" Target="../media/image18.jpeg"/><Relationship Id="rId10" Type="http://schemas.openxmlformats.org/officeDocument/2006/relationships/image" Target="../media/image9.png"/><Relationship Id="rId4" Type="http://schemas.openxmlformats.org/officeDocument/2006/relationships/image" Target="../media/image17.jpeg"/><Relationship Id="rId9" Type="http://schemas.openxmlformats.org/officeDocument/2006/relationships/image" Target="../media/image22.jpe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3.png"/><Relationship Id="rId7"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6.jpeg"/><Relationship Id="rId4" Type="http://schemas.openxmlformats.org/officeDocument/2006/relationships/image" Target="../media/image24.jpeg"/><Relationship Id="rId9" Type="http://schemas.openxmlformats.org/officeDocument/2006/relationships/image" Target="../media/image25.jpe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7.jpeg"/><Relationship Id="rId7"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29.jpeg"/><Relationship Id="rId4" Type="http://schemas.openxmlformats.org/officeDocument/2006/relationships/image" Target="../media/image28.jpe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0.jpeg"/><Relationship Id="rId7"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12.png"/><Relationship Id="rId4" Type="http://schemas.openxmlformats.org/officeDocument/2006/relationships/image" Target="../media/image31.jpeg"/><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7.jpe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video" Target="file:///E:\HITESH\babycell%20final%20site\24-4-2012\Babycell%20ppt\Introduction%20to%20Stem%20cell.wmv" TargetMode="Externa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8.jpeg"/><Relationship Id="rId7"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41.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12"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6.jpeg"/><Relationship Id="rId11" Type="http://schemas.openxmlformats.org/officeDocument/2006/relationships/image" Target="../media/image11.png"/><Relationship Id="rId5" Type="http://schemas.openxmlformats.org/officeDocument/2006/relationships/image" Target="../media/image45.jpeg"/><Relationship Id="rId10" Type="http://schemas.openxmlformats.org/officeDocument/2006/relationships/image" Target="../media/image10.png"/><Relationship Id="rId4" Type="http://schemas.openxmlformats.org/officeDocument/2006/relationships/image" Target="../media/image44.png"/><Relationship Id="rId9"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video" Target="file:///E:\HITESH\babycell%20final%20site\24-4-2012\Babycell%20ppt\UCSC-video.wmv"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50.jpeg"/><Relationship Id="rId9" Type="http://schemas.openxmlformats.org/officeDocument/2006/relationships/image" Target="../media/image51.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12.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10.png"/><Relationship Id="rId5" Type="http://schemas.openxmlformats.org/officeDocument/2006/relationships/image" Target="../media/image56.png"/><Relationship Id="rId10" Type="http://schemas.openxmlformats.org/officeDocument/2006/relationships/image" Target="../media/image9.png"/><Relationship Id="rId4" Type="http://schemas.openxmlformats.org/officeDocument/2006/relationships/image" Target="../media/image55.png"/><Relationship Id="rId9" Type="http://schemas.openxmlformats.org/officeDocument/2006/relationships/image" Target="../media/image60.png"/></Relationships>
</file>

<file path=ppt/slides/_rels/slide2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1.png"/><Relationship Id="rId7"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63.png"/><Relationship Id="rId4" Type="http://schemas.openxmlformats.org/officeDocument/2006/relationships/image" Target="../media/image62.png"/><Relationship Id="rId9"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7.jpeg"/><Relationship Id="rId7" Type="http://schemas.openxmlformats.org/officeDocument/2006/relationships/image" Target="../media/image67.jpeg"/><Relationship Id="rId12"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66.jpeg"/><Relationship Id="rId11" Type="http://schemas.openxmlformats.org/officeDocument/2006/relationships/image" Target="../media/image11.png"/><Relationship Id="rId5" Type="http://schemas.openxmlformats.org/officeDocument/2006/relationships/image" Target="../media/image65.jpeg"/><Relationship Id="rId10" Type="http://schemas.openxmlformats.org/officeDocument/2006/relationships/image" Target="../media/image10.png"/><Relationship Id="rId4" Type="http://schemas.openxmlformats.org/officeDocument/2006/relationships/image" Target="../media/image64.jpeg"/><Relationship Id="rId9"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12.pn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11.png"/><Relationship Id="rId3" Type="http://schemas.openxmlformats.org/officeDocument/2006/relationships/image" Target="../media/image71.png"/><Relationship Id="rId7" Type="http://schemas.openxmlformats.org/officeDocument/2006/relationships/image" Target="../media/image75.png"/><Relationship Id="rId12"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74.png"/><Relationship Id="rId11" Type="http://schemas.openxmlformats.org/officeDocument/2006/relationships/image" Target="../media/image9.png"/><Relationship Id="rId5" Type="http://schemas.openxmlformats.org/officeDocument/2006/relationships/image" Target="../media/image73.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png"/><Relationship Id="rId14" Type="http://schemas.openxmlformats.org/officeDocument/2006/relationships/image" Target="../media/image12.png"/></Relationships>
</file>

<file path=ppt/slides/_rels/slide3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8.png"/><Relationship Id="rId7"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10" Type="http://schemas.openxmlformats.org/officeDocument/2006/relationships/image" Target="../media/image12.png"/><Relationship Id="rId4" Type="http://schemas.openxmlformats.org/officeDocument/2006/relationships/image" Target="../media/image79.png"/><Relationship Id="rId9" Type="http://schemas.openxmlformats.org/officeDocument/2006/relationships/image" Target="../media/image11.png"/></Relationships>
</file>

<file path=ppt/slides/_rels/slide3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2.png"/><Relationship Id="rId7"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12.png"/><Relationship Id="rId4" Type="http://schemas.openxmlformats.org/officeDocument/2006/relationships/image" Target="../media/image83.png"/><Relationship Id="rId9" Type="http://schemas.openxmlformats.org/officeDocument/2006/relationships/image" Target="../media/image11.png"/></Relationships>
</file>

<file path=ppt/slides/_rels/slide32.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6.png"/><Relationship Id="rId7" Type="http://schemas.openxmlformats.org/officeDocument/2006/relationships/image" Target="../media/image89.jpeg"/><Relationship Id="rId12"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5.png"/><Relationship Id="rId11" Type="http://schemas.openxmlformats.org/officeDocument/2006/relationships/image" Target="../media/image11.png"/><Relationship Id="rId5" Type="http://schemas.openxmlformats.org/officeDocument/2006/relationships/image" Target="../media/image88.png"/><Relationship Id="rId10" Type="http://schemas.openxmlformats.org/officeDocument/2006/relationships/image" Target="../media/image10.png"/><Relationship Id="rId4" Type="http://schemas.openxmlformats.org/officeDocument/2006/relationships/image" Target="../media/image87.png"/><Relationship Id="rId9"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12.png"/><Relationship Id="rId5" Type="http://schemas.openxmlformats.org/officeDocument/2006/relationships/image" Target="../media/image93.png"/><Relationship Id="rId10" Type="http://schemas.openxmlformats.org/officeDocument/2006/relationships/image" Target="../media/image11.png"/><Relationship Id="rId4" Type="http://schemas.openxmlformats.org/officeDocument/2006/relationships/image" Target="../media/image92.png"/><Relationship Id="rId9" Type="http://schemas.openxmlformats.org/officeDocument/2006/relationships/image" Target="../media/image10.png"/></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6.jpeg"/><Relationship Id="rId7"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97.png"/></Relationships>
</file>

<file path=ppt/slides/_rels/slide3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98.jpeg"/><Relationship Id="rId7" Type="http://schemas.openxmlformats.org/officeDocument/2006/relationships/image" Target="../media/image10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1.png"/><Relationship Id="rId11" Type="http://schemas.openxmlformats.org/officeDocument/2006/relationships/image" Target="../media/image12.png"/><Relationship Id="rId5" Type="http://schemas.openxmlformats.org/officeDocument/2006/relationships/image" Target="../media/image100.png"/><Relationship Id="rId10" Type="http://schemas.openxmlformats.org/officeDocument/2006/relationships/image" Target="../media/image11.png"/><Relationship Id="rId4" Type="http://schemas.openxmlformats.org/officeDocument/2006/relationships/image" Target="../media/image99.png"/><Relationship Id="rId9"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03.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104.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110.jpeg"/><Relationship Id="rId3" Type="http://schemas.openxmlformats.org/officeDocument/2006/relationships/image" Target="../media/image105.jpeg"/><Relationship Id="rId7" Type="http://schemas.openxmlformats.org/officeDocument/2006/relationships/image" Target="../media/image109.jpeg"/><Relationship Id="rId12"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8.png"/><Relationship Id="rId11" Type="http://schemas.openxmlformats.org/officeDocument/2006/relationships/image" Target="../media/image11.png"/><Relationship Id="rId5" Type="http://schemas.openxmlformats.org/officeDocument/2006/relationships/image" Target="../media/image107.jpeg"/><Relationship Id="rId10" Type="http://schemas.openxmlformats.org/officeDocument/2006/relationships/image" Target="../media/image10.png"/><Relationship Id="rId4" Type="http://schemas.openxmlformats.org/officeDocument/2006/relationships/image" Target="../media/image106.jpeg"/><Relationship Id="rId9"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pSp>
        <p:nvGrpSpPr>
          <p:cNvPr id="5" name="Group 12"/>
          <p:cNvGrpSpPr>
            <a:grpSpLocks/>
          </p:cNvGrpSpPr>
          <p:nvPr/>
        </p:nvGrpSpPr>
        <p:grpSpPr bwMode="auto">
          <a:xfrm>
            <a:off x="152400" y="418671"/>
            <a:ext cx="2713562" cy="969862"/>
            <a:chOff x="3815594" y="5067857"/>
            <a:chExt cx="2249487" cy="836610"/>
          </a:xfrm>
          <a:effectLst/>
        </p:grpSpPr>
        <p:pic>
          <p:nvPicPr>
            <p:cNvPr id="6"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7"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8"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10"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
        <p:nvSpPr>
          <p:cNvPr id="13" name="TextBox 12"/>
          <p:cNvSpPr txBox="1"/>
          <p:nvPr/>
        </p:nvSpPr>
        <p:spPr>
          <a:xfrm>
            <a:off x="1295400" y="2522659"/>
            <a:ext cx="6781800" cy="2092881"/>
          </a:xfrm>
          <a:prstGeom prst="rect">
            <a:avLst/>
          </a:prstGeom>
          <a:noFill/>
        </p:spPr>
        <p:txBody>
          <a:bodyPr wrap="square" rtlCol="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rPr>
              <a:t>UMBILICAL CORD BLOOD </a:t>
            </a:r>
          </a:p>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rPr>
              <a:t>&amp; </a:t>
            </a:r>
          </a:p>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rPr>
              <a:t>CORD TISSUE </a:t>
            </a:r>
          </a:p>
          <a:p>
            <a:pPr algn="ctr"/>
            <a:endParaRPr lang="en-US" sz="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ndParaRPr>
          </a:p>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rPr>
              <a:t>STEM CELL BANKING</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ndParaRPr>
          </a:p>
        </p:txBody>
      </p:sp>
      <p:sp>
        <p:nvSpPr>
          <p:cNvPr id="12" name="TextBox 11"/>
          <p:cNvSpPr txBox="1"/>
          <p:nvPr/>
        </p:nvSpPr>
        <p:spPr>
          <a:xfrm>
            <a:off x="1866900" y="5410184"/>
            <a:ext cx="5410200" cy="307777"/>
          </a:xfrm>
          <a:prstGeom prst="rect">
            <a:avLst/>
          </a:prstGeom>
          <a:no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n w="1905"/>
                <a:solidFill>
                  <a:srgbClr val="800080"/>
                </a:solidFill>
                <a:effectLst>
                  <a:innerShdw blurRad="69850" dist="43180" dir="5400000">
                    <a:srgbClr val="000000">
                      <a:alpha val="65000"/>
                    </a:srgbClr>
                  </a:innerShdw>
                </a:effectLst>
                <a:latin typeface="Book Antiqua" pitchFamily="18" charset="0"/>
              </a:rPr>
              <a:t>www.babycell.in |info@babycell.in |Toll Free- 1800-209-0309</a:t>
            </a:r>
            <a:endParaRPr lang="en-US" sz="1400" b="1" dirty="0">
              <a:ln w="1905"/>
              <a:solidFill>
                <a:srgbClr val="800080"/>
              </a:solidFill>
              <a:effectLst>
                <a:innerShdw blurRad="69850" dist="43180" dir="5400000">
                  <a:srgbClr val="000000">
                    <a:alpha val="65000"/>
                  </a:srgbClr>
                </a:innerShdw>
              </a:effectLst>
              <a:latin typeface="Book Antiqua" pitchFamily="18" charset="0"/>
            </a:endParaRPr>
          </a:p>
        </p:txBody>
      </p:sp>
      <p:pic>
        <p:nvPicPr>
          <p:cNvPr id="14" name="Picture 13" descr="regrow.png"/>
          <p:cNvPicPr>
            <a:picLocks noChangeAspect="1"/>
          </p:cNvPicPr>
          <p:nvPr/>
        </p:nvPicPr>
        <p:blipFill>
          <a:blip r:embed="rId8" cstate="email"/>
          <a:stretch>
            <a:fillRect/>
          </a:stretch>
        </p:blipFill>
        <p:spPr>
          <a:xfrm>
            <a:off x="6976690" y="696687"/>
            <a:ext cx="1678498" cy="413658"/>
          </a:xfrm>
          <a:prstGeom prst="rect">
            <a:avLst/>
          </a:prstGeom>
        </p:spPr>
      </p:pic>
      <p:cxnSp>
        <p:nvCxnSpPr>
          <p:cNvPr id="16" name="Straight Connector 15"/>
          <p:cNvCxnSpPr/>
          <p:nvPr/>
        </p:nvCxnSpPr>
        <p:spPr>
          <a:xfrm>
            <a:off x="163286" y="5921832"/>
            <a:ext cx="8817429" cy="0"/>
          </a:xfrm>
          <a:prstGeom prst="line">
            <a:avLst/>
          </a:prstGeom>
          <a:ln w="6350"/>
        </p:spPr>
        <p:style>
          <a:lnRef idx="2">
            <a:schemeClr val="accent4"/>
          </a:lnRef>
          <a:fillRef idx="0">
            <a:schemeClr val="accent4"/>
          </a:fillRef>
          <a:effectRef idx="1">
            <a:schemeClr val="accent4"/>
          </a:effectRef>
          <a:fontRef idx="minor">
            <a:schemeClr val="tx1"/>
          </a:fontRef>
        </p:style>
      </p:cxnSp>
      <p:sp>
        <p:nvSpPr>
          <p:cNvPr id="17" name="TextBox 16"/>
          <p:cNvSpPr txBox="1"/>
          <p:nvPr/>
        </p:nvSpPr>
        <p:spPr>
          <a:xfrm>
            <a:off x="277586" y="6008924"/>
            <a:ext cx="8588828" cy="584775"/>
          </a:xfrm>
          <a:prstGeom prst="rect">
            <a:avLst/>
          </a:prstGeom>
          <a:noFill/>
        </p:spPr>
        <p:txBody>
          <a:bodyPr wrap="square" rtlCol="0">
            <a:spAutoFit/>
          </a:bodyPr>
          <a:lstStyle/>
          <a:p>
            <a:pPr algn="ctr"/>
            <a:r>
              <a:rPr lang="en-US" sz="800" b="1" dirty="0" smtClean="0">
                <a:latin typeface="Book Antiqua" pitchFamily="18" charset="0"/>
              </a:rPr>
              <a:t>Disclaimer:  “This presentation is the property of Regenerative Medical Services Private Ltd (</a:t>
            </a:r>
            <a:r>
              <a:rPr lang="en-US" sz="800" b="1" dirty="0" err="1" smtClean="0">
                <a:latin typeface="Book Antiqua" pitchFamily="18" charset="0"/>
              </a:rPr>
              <a:t>Babycell</a:t>
            </a:r>
            <a:r>
              <a:rPr lang="en-US" sz="800" b="1" dirty="0" smtClean="0">
                <a:latin typeface="Book Antiqua" pitchFamily="18" charset="0"/>
              </a:rPr>
              <a:t>™) and may not be distributed, copied or modified without the express written consent of the author. Some information presented herein is retrieved from (but are not limited to) public open domain knowledge sources and independent survey reports and thus no representations or warranties of any kind is provided as to the information, content, procedures, materials or operations made available on this PPT. Viewers and readers are responsible for their own actions and strongly encouraged to take necessary advice as deemed appropriate.”</a:t>
            </a:r>
          </a:p>
        </p:txBody>
      </p:sp>
    </p:spTree>
  </p:cSld>
  <p:clrMapOvr>
    <a:masterClrMapping/>
  </p:clrMapOvr>
  <p:transition spd="slow"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24" name="Rounded Rectangle 23"/>
          <p:cNvSpPr/>
          <p:nvPr/>
        </p:nvSpPr>
        <p:spPr>
          <a:xfrm>
            <a:off x="380999" y="5105424"/>
            <a:ext cx="5889171" cy="4572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3" name="TextBox 2"/>
          <p:cNvSpPr txBox="1"/>
          <p:nvPr/>
        </p:nvSpPr>
        <p:spPr>
          <a:xfrm>
            <a:off x="228600" y="457200"/>
            <a:ext cx="70104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ea typeface="Adobe Fan Heiti Std B" pitchFamily="34" charset="-128"/>
                <a:cs typeface="Adobe Hebrew" pitchFamily="18" charset="-79"/>
              </a:rPr>
              <a:t>TABLE OF CONTENTS</a:t>
            </a:r>
            <a:endParaRPr lang="en-US" sz="3200" b="1" dirty="0">
              <a:solidFill>
                <a:schemeClr val="bg1"/>
              </a:solidFill>
              <a:effectLst>
                <a:outerShdw blurRad="38100" dist="38100" dir="2700000" algn="tl">
                  <a:srgbClr val="000000">
                    <a:alpha val="43137"/>
                  </a:srgbClr>
                </a:outerShdw>
              </a:effectLst>
              <a:latin typeface="Book Antiqua" pitchFamily="18" charset="0"/>
              <a:ea typeface="Adobe Fan Heiti Std B" pitchFamily="34" charset="-128"/>
              <a:cs typeface="Adobe Hebrew" pitchFamily="18" charset="-79"/>
            </a:endParaRPr>
          </a:p>
        </p:txBody>
      </p:sp>
      <p:sp>
        <p:nvSpPr>
          <p:cNvPr id="18" name="TextBox 17"/>
          <p:cNvSpPr txBox="1"/>
          <p:nvPr/>
        </p:nvSpPr>
        <p:spPr>
          <a:xfrm>
            <a:off x="533400" y="5181624"/>
            <a:ext cx="3657600" cy="338554"/>
          </a:xfrm>
          <a:prstGeom prst="rect">
            <a:avLst/>
          </a:prstGeom>
          <a:noFill/>
        </p:spPr>
        <p:txBody>
          <a:bodyPr wrap="square" rtlCol="0">
            <a:spAutoFit/>
          </a:bodyPr>
          <a:lstStyle/>
          <a:p>
            <a:pPr>
              <a:buSzPct val="150000"/>
              <a:buBlip>
                <a:blip r:embed="rId4"/>
              </a:buBlip>
            </a:pPr>
            <a:r>
              <a:rPr lang="en-US" sz="1600" b="1" dirty="0" smtClean="0">
                <a:latin typeface="Book Antiqua" pitchFamily="18" charset="0"/>
                <a:ea typeface="Adobe Heiti Std R" pitchFamily="34" charset="-128"/>
              </a:rPr>
              <a:t> Regrow</a:t>
            </a:r>
            <a:r>
              <a:rPr lang="en-US" sz="1600" b="1" baseline="36000" dirty="0" smtClean="0">
                <a:latin typeface="Book Antiqua" pitchFamily="18" charset="0"/>
                <a:ea typeface="Adobe Heiti Std R" pitchFamily="34" charset="-128"/>
              </a:rPr>
              <a:t>®</a:t>
            </a:r>
            <a:r>
              <a:rPr lang="en-US" sz="1600" b="1" dirty="0" smtClean="0">
                <a:latin typeface="Book Antiqua" pitchFamily="18" charset="0"/>
                <a:ea typeface="Adobe Heiti Std R" pitchFamily="34" charset="-128"/>
              </a:rPr>
              <a:t> </a:t>
            </a:r>
          </a:p>
        </p:txBody>
      </p:sp>
      <p:sp>
        <p:nvSpPr>
          <p:cNvPr id="25" name="Rounded Rectangle 24"/>
          <p:cNvSpPr/>
          <p:nvPr/>
        </p:nvSpPr>
        <p:spPr>
          <a:xfrm>
            <a:off x="380999" y="4343420"/>
            <a:ext cx="5889171" cy="4572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17" name="TextBox 16"/>
          <p:cNvSpPr txBox="1"/>
          <p:nvPr/>
        </p:nvSpPr>
        <p:spPr>
          <a:xfrm>
            <a:off x="533400" y="4419620"/>
            <a:ext cx="4419600" cy="338554"/>
          </a:xfrm>
          <a:prstGeom prst="rect">
            <a:avLst/>
          </a:prstGeom>
          <a:noFill/>
        </p:spPr>
        <p:txBody>
          <a:bodyPr wrap="square" rtlCol="0">
            <a:spAutoFit/>
          </a:bodyPr>
          <a:lstStyle/>
          <a:p>
            <a:pPr>
              <a:buSzPct val="150000"/>
              <a:buBlip>
                <a:blip r:embed="rId4"/>
              </a:buBlip>
            </a:pPr>
            <a:r>
              <a:rPr lang="en-US" sz="1600" b="1" dirty="0" smtClean="0">
                <a:latin typeface="Book Antiqua" pitchFamily="18" charset="0"/>
                <a:ea typeface="Adobe Heiti Std R" pitchFamily="34" charset="-128"/>
              </a:rPr>
              <a:t> Umbilical Cord Blood &amp; Tissue Banking</a:t>
            </a:r>
          </a:p>
        </p:txBody>
      </p:sp>
      <p:sp>
        <p:nvSpPr>
          <p:cNvPr id="26" name="Rounded Rectangle 25"/>
          <p:cNvSpPr/>
          <p:nvPr/>
        </p:nvSpPr>
        <p:spPr>
          <a:xfrm>
            <a:off x="380999" y="3483442"/>
            <a:ext cx="5889171" cy="4572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16" name="TextBox 15"/>
          <p:cNvSpPr txBox="1"/>
          <p:nvPr/>
        </p:nvSpPr>
        <p:spPr>
          <a:xfrm>
            <a:off x="533400" y="3525888"/>
            <a:ext cx="2590800" cy="338554"/>
          </a:xfrm>
          <a:prstGeom prst="rect">
            <a:avLst/>
          </a:prstGeom>
          <a:noFill/>
        </p:spPr>
        <p:txBody>
          <a:bodyPr wrap="square" rtlCol="0">
            <a:spAutoFit/>
          </a:bodyPr>
          <a:lstStyle/>
          <a:p>
            <a:pPr>
              <a:buSzPct val="150000"/>
              <a:buBlip>
                <a:blip r:embed="rId4"/>
              </a:buBlip>
            </a:pPr>
            <a:r>
              <a:rPr lang="en-US" sz="1600" b="1" dirty="0" smtClean="0">
                <a:latin typeface="Book Antiqua" pitchFamily="18" charset="0"/>
                <a:ea typeface="Adobe Heiti Std R" pitchFamily="34" charset="-128"/>
              </a:rPr>
              <a:t> Pregnancy</a:t>
            </a:r>
          </a:p>
        </p:txBody>
      </p:sp>
      <p:sp>
        <p:nvSpPr>
          <p:cNvPr id="27" name="Rounded Rectangle 26"/>
          <p:cNvSpPr/>
          <p:nvPr/>
        </p:nvSpPr>
        <p:spPr>
          <a:xfrm>
            <a:off x="380999" y="2590806"/>
            <a:ext cx="5889171" cy="4572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15" name="TextBox 14"/>
          <p:cNvSpPr txBox="1"/>
          <p:nvPr/>
        </p:nvSpPr>
        <p:spPr>
          <a:xfrm>
            <a:off x="533400" y="2667006"/>
            <a:ext cx="2743200" cy="338554"/>
          </a:xfrm>
          <a:prstGeom prst="rect">
            <a:avLst/>
          </a:prstGeom>
          <a:noFill/>
        </p:spPr>
        <p:txBody>
          <a:bodyPr wrap="square" rtlCol="0">
            <a:spAutoFit/>
          </a:bodyPr>
          <a:lstStyle/>
          <a:p>
            <a:pPr>
              <a:buSzPct val="150000"/>
              <a:buBlip>
                <a:blip r:embed="rId4"/>
              </a:buBlip>
            </a:pPr>
            <a:r>
              <a:rPr lang="en-US" sz="1600" b="1" dirty="0" smtClean="0">
                <a:latin typeface="Book Antiqua" pitchFamily="18" charset="0"/>
                <a:ea typeface="Adobe Heiti Std R" pitchFamily="34" charset="-128"/>
              </a:rPr>
              <a:t> Stem Cell Technology</a:t>
            </a:r>
          </a:p>
        </p:txBody>
      </p:sp>
      <p:sp>
        <p:nvSpPr>
          <p:cNvPr id="28" name="Rounded Rectangle 27"/>
          <p:cNvSpPr/>
          <p:nvPr/>
        </p:nvSpPr>
        <p:spPr>
          <a:xfrm>
            <a:off x="380999" y="1752600"/>
            <a:ext cx="5889171" cy="4572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12" name="TextBox 11"/>
          <p:cNvSpPr txBox="1"/>
          <p:nvPr/>
        </p:nvSpPr>
        <p:spPr>
          <a:xfrm>
            <a:off x="533400" y="1828800"/>
            <a:ext cx="4548964" cy="338554"/>
          </a:xfrm>
          <a:prstGeom prst="rect">
            <a:avLst/>
          </a:prstGeom>
          <a:noFill/>
        </p:spPr>
        <p:txBody>
          <a:bodyPr wrap="square" rtlCol="0">
            <a:spAutoFit/>
          </a:bodyPr>
          <a:lstStyle/>
          <a:p>
            <a:pPr>
              <a:buSzPct val="150000"/>
              <a:buBlip>
                <a:blip r:embed="rId4"/>
              </a:buBlip>
            </a:pPr>
            <a:r>
              <a:rPr lang="en-US" sz="1600" b="1" dirty="0" smtClean="0">
                <a:latin typeface="Book Antiqua" pitchFamily="18" charset="0"/>
                <a:ea typeface="Adobe Heiti Std R" pitchFamily="34" charset="-128"/>
              </a:rPr>
              <a:t> Company Overview &amp; Business Model</a:t>
            </a:r>
          </a:p>
        </p:txBody>
      </p:sp>
      <p:grpSp>
        <p:nvGrpSpPr>
          <p:cNvPr id="21" name="Group 12"/>
          <p:cNvGrpSpPr>
            <a:grpSpLocks/>
          </p:cNvGrpSpPr>
          <p:nvPr/>
        </p:nvGrpSpPr>
        <p:grpSpPr bwMode="auto">
          <a:xfrm>
            <a:off x="7971433" y="6313715"/>
            <a:ext cx="792534" cy="337457"/>
            <a:chOff x="3815594" y="5067857"/>
            <a:chExt cx="2249487" cy="836610"/>
          </a:xfrm>
          <a:effectLst/>
        </p:grpSpPr>
        <p:pic>
          <p:nvPicPr>
            <p:cNvPr id="29"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30"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31"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32"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sp>
        <p:nvSpPr>
          <p:cNvPr id="34" name="Slide Number Placeholder 33"/>
          <p:cNvSpPr>
            <a:spLocks noGrp="1"/>
          </p:cNvSpPr>
          <p:nvPr>
            <p:ph type="sldNum" sz="quarter" idx="12"/>
          </p:nvPr>
        </p:nvSpPr>
        <p:spPr>
          <a:xfrm>
            <a:off x="8893632" y="6291943"/>
            <a:ext cx="250368" cy="353332"/>
          </a:xfrm>
        </p:spPr>
        <p:txBody>
          <a:bodyPr anchor="b"/>
          <a:lstStyle/>
          <a:p>
            <a:r>
              <a:rPr lang="en-US" dirty="0" smtClean="0">
                <a:latin typeface="Book Antiqua" pitchFamily="18" charset="0"/>
              </a:rPr>
              <a:t>   </a:t>
            </a:r>
            <a:r>
              <a:rPr lang="en-US" dirty="0" smtClean="0">
                <a:solidFill>
                  <a:srgbClr val="800080"/>
                </a:solidFill>
                <a:latin typeface="Book Antiqua" pitchFamily="18" charset="0"/>
              </a:rPr>
              <a:t> </a:t>
            </a:r>
            <a:fld id="{0CC4E4CD-06FE-420B-A01E-39A89C09578D}" type="slidenum">
              <a:rPr lang="en-US" smtClean="0">
                <a:solidFill>
                  <a:srgbClr val="800080"/>
                </a:solidFill>
                <a:latin typeface="Book Antiqua" pitchFamily="18" charset="0"/>
              </a:rPr>
              <a:pPr/>
              <a:t>2</a:t>
            </a:fld>
            <a:endParaRPr lang="en-US" dirty="0">
              <a:solidFill>
                <a:srgbClr val="800080"/>
              </a:solidFill>
              <a:latin typeface="Book Antiqua" pitchFamily="18" charset="0"/>
            </a:endParaRPr>
          </a:p>
        </p:txBody>
      </p:sp>
    </p:spTree>
  </p:cSld>
  <p:clrMapOvr>
    <a:masterClrMapping/>
  </p:clrMapOvr>
  <p:transition spd="slow"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3" name="TextBox 2"/>
          <p:cNvSpPr txBox="1"/>
          <p:nvPr/>
        </p:nvSpPr>
        <p:spPr>
          <a:xfrm>
            <a:off x="152400" y="3460118"/>
            <a:ext cx="5987143" cy="1246495"/>
          </a:xfrm>
          <a:prstGeom prst="rect">
            <a:avLst/>
          </a:prstGeom>
          <a:noFill/>
        </p:spPr>
        <p:txBody>
          <a:bodyPr wrap="square" rtlCol="0">
            <a:spAutoFit/>
          </a:bodyPr>
          <a:lstStyle/>
          <a:p>
            <a:pPr algn="ctr"/>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rPr>
              <a:t>Company Overview </a:t>
            </a:r>
            <a:endPar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latin typeface="Book Antiqua" pitchFamily="18" charset="0"/>
              <a:ea typeface="Adobe Fan Heiti Std B" pitchFamily="34" charset="-128"/>
              <a:cs typeface="Adobe Hebrew" pitchFamily="18" charset="-79"/>
            </a:endParaRPr>
          </a:p>
          <a:p>
            <a:pPr algn="ctr"/>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latin typeface="Book Antiqua" pitchFamily="18" charset="0"/>
                <a:ea typeface="Adobe Fan Heiti Std B" pitchFamily="34" charset="-128"/>
                <a:cs typeface="Adobe Hebrew" pitchFamily="18" charset="-79"/>
              </a:rPr>
              <a:t>&amp; </a:t>
            </a:r>
          </a:p>
          <a:p>
            <a:pPr algn="ctr"/>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latin typeface="Book Antiqua" pitchFamily="18" charset="0"/>
                <a:ea typeface="Adobe Fan Heiti Std B" pitchFamily="34" charset="-128"/>
                <a:cs typeface="Adobe Hebrew" pitchFamily="18" charset="-79"/>
              </a:rPr>
              <a:t>Business </a:t>
            </a:r>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rPr>
              <a:t>Model</a:t>
            </a:r>
            <a:endParaRPr lang="en-US" sz="25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endParaRPr>
          </a:p>
        </p:txBody>
      </p:sp>
      <p:sp>
        <p:nvSpPr>
          <p:cNvPr id="22" name="Slide Number Placeholder 2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a:t>
            </a:fld>
            <a:endParaRPr lang="en-US" dirty="0">
              <a:solidFill>
                <a:srgbClr val="800080"/>
              </a:solidFill>
              <a:latin typeface="Book Antiqua" pitchFamily="18" charset="0"/>
            </a:endParaRPr>
          </a:p>
        </p:txBody>
      </p:sp>
      <p:grpSp>
        <p:nvGrpSpPr>
          <p:cNvPr id="14" name="Group 12"/>
          <p:cNvGrpSpPr>
            <a:grpSpLocks/>
          </p:cNvGrpSpPr>
          <p:nvPr/>
        </p:nvGrpSpPr>
        <p:grpSpPr bwMode="auto">
          <a:xfrm>
            <a:off x="7971433" y="6313715"/>
            <a:ext cx="792534" cy="337457"/>
            <a:chOff x="3815594" y="5067857"/>
            <a:chExt cx="2249487" cy="836610"/>
          </a:xfrm>
          <a:effectLst/>
        </p:grpSpPr>
        <p:pic>
          <p:nvPicPr>
            <p:cNvPr id="15"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6"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17"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18"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3" name="TextBox 2"/>
          <p:cNvSpPr txBox="1"/>
          <p:nvPr/>
        </p:nvSpPr>
        <p:spPr>
          <a:xfrm>
            <a:off x="228600" y="420469"/>
            <a:ext cx="70104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ea typeface="Adobe Fan Heiti Std B" pitchFamily="34" charset="-128"/>
              </a:rPr>
              <a:t>COMPANY SNAPSHOT</a:t>
            </a:r>
            <a:endParaRPr lang="en-US" sz="3200" b="1" dirty="0">
              <a:solidFill>
                <a:schemeClr val="bg1"/>
              </a:solidFill>
              <a:effectLst>
                <a:outerShdw blurRad="38100" dist="38100" dir="2700000" algn="tl">
                  <a:srgbClr val="000000">
                    <a:alpha val="43137"/>
                  </a:srgbClr>
                </a:outerShdw>
              </a:effectLst>
              <a:latin typeface="Book Antiqua" pitchFamily="18" charset="0"/>
              <a:ea typeface="Adobe Fan Heiti Std B" pitchFamily="34" charset="-128"/>
              <a:cs typeface="Adobe Hebrew" pitchFamily="18" charset="-79"/>
            </a:endParaRPr>
          </a:p>
        </p:txBody>
      </p:sp>
      <p:sp>
        <p:nvSpPr>
          <p:cNvPr id="30" name="Pentagon 29"/>
          <p:cNvSpPr/>
          <p:nvPr/>
        </p:nvSpPr>
        <p:spPr>
          <a:xfrm>
            <a:off x="228600" y="1800225"/>
            <a:ext cx="1752600" cy="381000"/>
          </a:xfrm>
          <a:prstGeom prst="homePlate">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11" name="TextBox 10"/>
          <p:cNvSpPr txBox="1"/>
          <p:nvPr/>
        </p:nvSpPr>
        <p:spPr>
          <a:xfrm>
            <a:off x="228600" y="1814125"/>
            <a:ext cx="1752600" cy="307777"/>
          </a:xfrm>
          <a:prstGeom prst="rect">
            <a:avLst/>
          </a:prstGeom>
          <a:noFill/>
        </p:spPr>
        <p:txBody>
          <a:bodyPr wrap="square" rtlCol="0">
            <a:spAutoFit/>
          </a:bodyPr>
          <a:lstStyle/>
          <a:p>
            <a:r>
              <a:rPr lang="en-US" sz="1400" b="1" dirty="0" smtClean="0">
                <a:latin typeface="Book Antiqua" pitchFamily="18" charset="0"/>
              </a:rPr>
              <a:t>Business  Focus</a:t>
            </a:r>
            <a:endParaRPr lang="en-US" sz="1400" dirty="0">
              <a:latin typeface="Book Antiqua" pitchFamily="18" charset="0"/>
            </a:endParaRPr>
          </a:p>
        </p:txBody>
      </p:sp>
      <p:sp>
        <p:nvSpPr>
          <p:cNvPr id="13" name="TextBox 12"/>
          <p:cNvSpPr txBox="1"/>
          <p:nvPr/>
        </p:nvSpPr>
        <p:spPr>
          <a:xfrm>
            <a:off x="1981200" y="1694497"/>
            <a:ext cx="6934200" cy="769441"/>
          </a:xfrm>
          <a:prstGeom prst="rect">
            <a:avLst/>
          </a:prstGeom>
          <a:noFill/>
        </p:spPr>
        <p:txBody>
          <a:bodyPr wrap="square" rtlCol="0">
            <a:spAutoFit/>
          </a:bodyPr>
          <a:lstStyle/>
          <a:p>
            <a:pPr marL="169863" indent="-169863" algn="just">
              <a:buSzPct val="105000"/>
              <a:buFont typeface="Wingdings" pitchFamily="2" charset="2"/>
              <a:buChar char="§"/>
            </a:pPr>
            <a:r>
              <a:rPr lang="en-US" sz="1100" b="1" dirty="0" smtClean="0">
                <a:latin typeface="Book Antiqua" pitchFamily="18" charset="0"/>
              </a:rPr>
              <a:t>Vision: </a:t>
            </a:r>
            <a:r>
              <a:rPr lang="en-US" sz="1100" dirty="0" smtClean="0">
                <a:latin typeface="Book Antiqua" pitchFamily="18" charset="0"/>
              </a:rPr>
              <a:t>“To contribute in improving human healthcare by delivering safe and effective patient  specific regenerative medical treatment”.</a:t>
            </a:r>
          </a:p>
          <a:p>
            <a:pPr marL="171450" indent="-171450" algn="just">
              <a:buSzPct val="105000"/>
              <a:buFont typeface="Wingdings" pitchFamily="2" charset="2"/>
              <a:buChar char="§"/>
            </a:pPr>
            <a:r>
              <a:rPr lang="en-US" sz="1100" b="1" dirty="0" smtClean="0">
                <a:latin typeface="Book Antiqua" pitchFamily="18" charset="0"/>
              </a:rPr>
              <a:t>Mission: </a:t>
            </a:r>
            <a:r>
              <a:rPr lang="en-US" sz="1100" dirty="0" smtClean="0">
                <a:latin typeface="Book Antiqua" pitchFamily="18" charset="0"/>
              </a:rPr>
              <a:t>“Achieve excellence in the field of biotechnology through constant innovation and delivery of quality products to the patients of India”.</a:t>
            </a:r>
            <a:endParaRPr lang="en-US" sz="1100" dirty="0">
              <a:latin typeface="Book Antiqua" pitchFamily="18" charset="0"/>
            </a:endParaRPr>
          </a:p>
        </p:txBody>
      </p:sp>
      <p:sp>
        <p:nvSpPr>
          <p:cNvPr id="16" name="Pentagon 15"/>
          <p:cNvSpPr/>
          <p:nvPr/>
        </p:nvSpPr>
        <p:spPr>
          <a:xfrm>
            <a:off x="228600" y="2960538"/>
            <a:ext cx="1752600" cy="381000"/>
          </a:xfrm>
          <a:prstGeom prst="homePlate">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17" name="TextBox 16"/>
          <p:cNvSpPr txBox="1"/>
          <p:nvPr/>
        </p:nvSpPr>
        <p:spPr>
          <a:xfrm>
            <a:off x="228600" y="3002984"/>
            <a:ext cx="1219200" cy="307777"/>
          </a:xfrm>
          <a:prstGeom prst="rect">
            <a:avLst/>
          </a:prstGeom>
          <a:noFill/>
        </p:spPr>
        <p:txBody>
          <a:bodyPr wrap="square" rtlCol="0">
            <a:spAutoFit/>
          </a:bodyPr>
          <a:lstStyle/>
          <a:p>
            <a:r>
              <a:rPr lang="en-US" sz="1400" b="1" dirty="0" smtClean="0">
                <a:latin typeface="Book Antiqua" pitchFamily="18" charset="0"/>
              </a:rPr>
              <a:t>Policy</a:t>
            </a:r>
            <a:endParaRPr lang="en-US" sz="1400" dirty="0">
              <a:latin typeface="Book Antiqua" pitchFamily="18" charset="0"/>
            </a:endParaRPr>
          </a:p>
        </p:txBody>
      </p:sp>
      <p:sp>
        <p:nvSpPr>
          <p:cNvPr id="18" name="TextBox 17"/>
          <p:cNvSpPr txBox="1"/>
          <p:nvPr/>
        </p:nvSpPr>
        <p:spPr>
          <a:xfrm>
            <a:off x="1981200" y="2945577"/>
            <a:ext cx="6934200" cy="430887"/>
          </a:xfrm>
          <a:prstGeom prst="rect">
            <a:avLst/>
          </a:prstGeom>
          <a:noFill/>
        </p:spPr>
        <p:txBody>
          <a:bodyPr wrap="square" rtlCol="0">
            <a:spAutoFit/>
          </a:bodyPr>
          <a:lstStyle/>
          <a:p>
            <a:pPr marL="171450" indent="-171450" algn="just">
              <a:buSzPct val="105000"/>
              <a:buFont typeface="Wingdings" pitchFamily="2" charset="2"/>
              <a:buChar char="§"/>
            </a:pPr>
            <a:r>
              <a:rPr lang="en-US" sz="1100" dirty="0" smtClean="0">
                <a:latin typeface="Book Antiqua" pitchFamily="18" charset="0"/>
              </a:rPr>
              <a:t>To provide fully integrated cord blood banking services.</a:t>
            </a:r>
          </a:p>
          <a:p>
            <a:pPr marL="171450" indent="-171450" algn="just">
              <a:buSzPct val="105000"/>
              <a:buFont typeface="Wingdings" pitchFamily="2" charset="2"/>
              <a:buChar char="§"/>
            </a:pPr>
            <a:r>
              <a:rPr lang="en-US" sz="1100" dirty="0" smtClean="0">
                <a:latin typeface="Book Antiqua" pitchFamily="18" charset="0"/>
              </a:rPr>
              <a:t>Offer collection, testing, processing, storage and matching services.</a:t>
            </a:r>
          </a:p>
        </p:txBody>
      </p:sp>
      <p:sp>
        <p:nvSpPr>
          <p:cNvPr id="19" name="Pentagon 18"/>
          <p:cNvSpPr/>
          <p:nvPr/>
        </p:nvSpPr>
        <p:spPr>
          <a:xfrm>
            <a:off x="228600" y="4187182"/>
            <a:ext cx="1752600" cy="381000"/>
          </a:xfrm>
          <a:prstGeom prst="homePlate">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20" name="TextBox 19"/>
          <p:cNvSpPr txBox="1"/>
          <p:nvPr/>
        </p:nvSpPr>
        <p:spPr>
          <a:xfrm>
            <a:off x="228600" y="4184205"/>
            <a:ext cx="1981200" cy="307777"/>
          </a:xfrm>
          <a:prstGeom prst="rect">
            <a:avLst/>
          </a:prstGeom>
          <a:noFill/>
        </p:spPr>
        <p:txBody>
          <a:bodyPr wrap="square" rtlCol="0">
            <a:spAutoFit/>
          </a:bodyPr>
          <a:lstStyle/>
          <a:p>
            <a:r>
              <a:rPr lang="en-US" sz="1400" b="1" dirty="0" smtClean="0">
                <a:latin typeface="Book Antiqua" pitchFamily="18" charset="0"/>
              </a:rPr>
              <a:t>Market Exposure</a:t>
            </a:r>
            <a:endParaRPr lang="en-US" sz="1400" dirty="0">
              <a:latin typeface="Book Antiqua" pitchFamily="18" charset="0"/>
            </a:endParaRPr>
          </a:p>
        </p:txBody>
      </p:sp>
      <p:sp>
        <p:nvSpPr>
          <p:cNvPr id="21" name="TextBox 20"/>
          <p:cNvSpPr txBox="1"/>
          <p:nvPr/>
        </p:nvSpPr>
        <p:spPr>
          <a:xfrm>
            <a:off x="1981200" y="3886608"/>
            <a:ext cx="6934200" cy="938719"/>
          </a:xfrm>
          <a:prstGeom prst="rect">
            <a:avLst/>
          </a:prstGeom>
          <a:noFill/>
        </p:spPr>
        <p:txBody>
          <a:bodyPr wrap="square" rtlCol="0">
            <a:spAutoFit/>
          </a:bodyPr>
          <a:lstStyle/>
          <a:p>
            <a:pPr marL="171450" indent="-171450" algn="just">
              <a:buSzPct val="105000"/>
              <a:buFont typeface="Wingdings" pitchFamily="2" charset="2"/>
              <a:buChar char="§"/>
            </a:pPr>
            <a:r>
              <a:rPr lang="en-US" sz="1100" b="1" dirty="0" smtClean="0">
                <a:latin typeface="Book Antiqua" pitchFamily="18" charset="0"/>
              </a:rPr>
              <a:t>Centers: </a:t>
            </a:r>
            <a:r>
              <a:rPr lang="en-US" sz="1100" dirty="0" smtClean="0">
                <a:latin typeface="Book Antiqua" pitchFamily="18" charset="0"/>
              </a:rPr>
              <a:t>Ahmedabad, Bangalore, Coimbatore, Delhi, Hyderabad, Kolkata, Mumbai, Pune.</a:t>
            </a:r>
          </a:p>
          <a:p>
            <a:pPr marL="171450" indent="-171450" algn="just">
              <a:buSzPct val="105000"/>
              <a:buFont typeface="Wingdings" pitchFamily="2" charset="2"/>
              <a:buChar char="§"/>
            </a:pPr>
            <a:r>
              <a:rPr lang="en-US" sz="1100" b="1" dirty="0" smtClean="0">
                <a:latin typeface="Book Antiqua" pitchFamily="18" charset="0"/>
              </a:rPr>
              <a:t>Business Partners: </a:t>
            </a:r>
            <a:r>
              <a:rPr lang="en-US" sz="1100" dirty="0" smtClean="0">
                <a:latin typeface="Book Antiqua" pitchFamily="18" charset="0"/>
              </a:rPr>
              <a:t>Aurangabad, Chandigarh, Chennai,  Haryana, Jaipur, Kolhapur, Lucknow, Nagpur, Orissa, Raipur, Surat.</a:t>
            </a:r>
          </a:p>
          <a:p>
            <a:pPr marL="171450" indent="-171450" algn="just">
              <a:buSzPct val="105000"/>
              <a:buFont typeface="Wingdings" pitchFamily="2" charset="2"/>
              <a:buChar char="§"/>
            </a:pPr>
            <a:r>
              <a:rPr lang="en-US" sz="1100" b="1" dirty="0" smtClean="0">
                <a:latin typeface="Book Antiqua" pitchFamily="18" charset="0"/>
              </a:rPr>
              <a:t>Sewon Cellontech (</a:t>
            </a:r>
            <a:r>
              <a:rPr lang="en-US" sz="1100" dirty="0" smtClean="0">
                <a:latin typeface="Book Antiqua" pitchFamily="18" charset="0"/>
              </a:rPr>
              <a:t>Babycell) is South East Asia’s First private Umbilical Cord Blood Bank with over 100,000 samples stored.</a:t>
            </a:r>
          </a:p>
        </p:txBody>
      </p:sp>
      <p:sp>
        <p:nvSpPr>
          <p:cNvPr id="22" name="Pentagon 21"/>
          <p:cNvSpPr/>
          <p:nvPr/>
        </p:nvSpPr>
        <p:spPr>
          <a:xfrm>
            <a:off x="228600" y="5392525"/>
            <a:ext cx="1752600" cy="381000"/>
          </a:xfrm>
          <a:prstGeom prst="homePlate">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23" name="TextBox 22"/>
          <p:cNvSpPr txBox="1"/>
          <p:nvPr/>
        </p:nvSpPr>
        <p:spPr>
          <a:xfrm>
            <a:off x="228600" y="5403764"/>
            <a:ext cx="1295400" cy="307777"/>
          </a:xfrm>
          <a:prstGeom prst="rect">
            <a:avLst/>
          </a:prstGeom>
          <a:noFill/>
        </p:spPr>
        <p:txBody>
          <a:bodyPr wrap="square" rtlCol="0">
            <a:spAutoFit/>
          </a:bodyPr>
          <a:lstStyle/>
          <a:p>
            <a:r>
              <a:rPr lang="en-US" sz="1400" b="1" dirty="0" smtClean="0">
                <a:latin typeface="Book Antiqua" pitchFamily="18" charset="0"/>
              </a:rPr>
              <a:t>Operations</a:t>
            </a:r>
            <a:endParaRPr lang="en-US" sz="1400" dirty="0">
              <a:latin typeface="Book Antiqua" pitchFamily="18" charset="0"/>
            </a:endParaRPr>
          </a:p>
        </p:txBody>
      </p:sp>
      <p:sp>
        <p:nvSpPr>
          <p:cNvPr id="24" name="TextBox 23"/>
          <p:cNvSpPr txBox="1"/>
          <p:nvPr/>
        </p:nvSpPr>
        <p:spPr>
          <a:xfrm>
            <a:off x="1981200" y="5279583"/>
            <a:ext cx="6934200" cy="600164"/>
          </a:xfrm>
          <a:prstGeom prst="rect">
            <a:avLst/>
          </a:prstGeom>
          <a:noFill/>
        </p:spPr>
        <p:txBody>
          <a:bodyPr wrap="square" rtlCol="0">
            <a:spAutoFit/>
          </a:bodyPr>
          <a:lstStyle/>
          <a:p>
            <a:pPr marL="171450" indent="-171450" algn="just">
              <a:buSzPct val="105000"/>
              <a:buFont typeface="Wingdings" pitchFamily="2" charset="2"/>
              <a:buChar char="§"/>
            </a:pPr>
            <a:r>
              <a:rPr lang="en-US" sz="1100" dirty="0" smtClean="0">
                <a:latin typeface="Book Antiqua" pitchFamily="18" charset="0"/>
              </a:rPr>
              <a:t>Hospital Network: 50 hospitals  &amp;  more than 1000+ doctor’s recommendations</a:t>
            </a:r>
          </a:p>
          <a:p>
            <a:pPr marL="171450" indent="-171450" algn="just">
              <a:buSzPct val="105000"/>
              <a:buFont typeface="Wingdings" pitchFamily="2" charset="2"/>
              <a:buChar char="§"/>
            </a:pPr>
            <a:r>
              <a:rPr lang="en-US" sz="1100" dirty="0" smtClean="0">
                <a:latin typeface="Book Antiqua" pitchFamily="18" charset="0"/>
              </a:rPr>
              <a:t>Team Size : 175 Young Professionals.</a:t>
            </a:r>
          </a:p>
          <a:p>
            <a:pPr marL="171450" indent="-171450" algn="just">
              <a:buSzPct val="105000"/>
              <a:buFont typeface="Wingdings" pitchFamily="2" charset="2"/>
              <a:buChar char="§"/>
            </a:pPr>
            <a:r>
              <a:rPr lang="en-US" sz="1100" dirty="0" smtClean="0">
                <a:latin typeface="Book Antiqua" pitchFamily="18" charset="0"/>
              </a:rPr>
              <a:t>Storage Capacity: 100,000 Units</a:t>
            </a:r>
          </a:p>
        </p:txBody>
      </p:sp>
      <p:cxnSp>
        <p:nvCxnSpPr>
          <p:cNvPr id="32" name="Straight Connector 31"/>
          <p:cNvCxnSpPr/>
          <p:nvPr/>
        </p:nvCxnSpPr>
        <p:spPr>
          <a:xfrm>
            <a:off x="2133600" y="2601694"/>
            <a:ext cx="6781800" cy="0"/>
          </a:xfrm>
          <a:prstGeom prst="line">
            <a:avLst/>
          </a:prstGeom>
        </p:spPr>
        <p:style>
          <a:lnRef idx="2">
            <a:schemeClr val="accent4"/>
          </a:lnRef>
          <a:fillRef idx="0">
            <a:schemeClr val="accent4"/>
          </a:fillRef>
          <a:effectRef idx="1">
            <a:schemeClr val="accent4"/>
          </a:effectRef>
          <a:fontRef idx="minor">
            <a:schemeClr val="tx1"/>
          </a:fontRef>
        </p:style>
      </p:cxnSp>
      <p:cxnSp>
        <p:nvCxnSpPr>
          <p:cNvPr id="33" name="Straight Connector 32"/>
          <p:cNvCxnSpPr/>
          <p:nvPr/>
        </p:nvCxnSpPr>
        <p:spPr>
          <a:xfrm>
            <a:off x="2133600" y="3574603"/>
            <a:ext cx="6781800" cy="0"/>
          </a:xfrm>
          <a:prstGeom prst="line">
            <a:avLst/>
          </a:prstGeom>
        </p:spPr>
        <p:style>
          <a:lnRef idx="2">
            <a:schemeClr val="accent4"/>
          </a:lnRef>
          <a:fillRef idx="0">
            <a:schemeClr val="accent4"/>
          </a:fillRef>
          <a:effectRef idx="1">
            <a:schemeClr val="accent4"/>
          </a:effectRef>
          <a:fontRef idx="minor">
            <a:schemeClr val="tx1"/>
          </a:fontRef>
        </p:style>
      </p:cxnSp>
      <p:cxnSp>
        <p:nvCxnSpPr>
          <p:cNvPr id="34" name="Straight Connector 33"/>
          <p:cNvCxnSpPr/>
          <p:nvPr/>
        </p:nvCxnSpPr>
        <p:spPr>
          <a:xfrm>
            <a:off x="2133600" y="4924425"/>
            <a:ext cx="6781800" cy="0"/>
          </a:xfrm>
          <a:prstGeom prst="line">
            <a:avLst/>
          </a:prstGeom>
        </p:spPr>
        <p:style>
          <a:lnRef idx="2">
            <a:schemeClr val="accent4"/>
          </a:lnRef>
          <a:fillRef idx="0">
            <a:schemeClr val="accent4"/>
          </a:fillRef>
          <a:effectRef idx="1">
            <a:schemeClr val="accent4"/>
          </a:effectRef>
          <a:fontRef idx="minor">
            <a:schemeClr val="tx1"/>
          </a:fontRef>
        </p:style>
      </p:cxnSp>
      <p:sp>
        <p:nvSpPr>
          <p:cNvPr id="51" name="Slide Number Placeholder 50"/>
          <p:cNvSpPr>
            <a:spLocks noGrp="1"/>
          </p:cNvSpPr>
          <p:nvPr>
            <p:ph type="sldNum" sz="quarter" idx="12"/>
          </p:nvPr>
        </p:nvSpPr>
        <p:spPr>
          <a:xfrm>
            <a:off x="7010400" y="6367236"/>
            <a:ext cx="2133600" cy="365125"/>
          </a:xfrm>
        </p:spPr>
        <p:txBody>
          <a:bodyPr/>
          <a:lstStyle/>
          <a:p>
            <a:fld id="{0CC4E4CD-06FE-420B-A01E-39A89C09578D}" type="slidenum">
              <a:rPr lang="en-US" smtClean="0">
                <a:solidFill>
                  <a:srgbClr val="800080"/>
                </a:solidFill>
                <a:latin typeface="Book Antiqua" pitchFamily="18" charset="0"/>
              </a:rPr>
              <a:pPr/>
              <a:t>4</a:t>
            </a:fld>
            <a:endParaRPr lang="en-US" dirty="0">
              <a:solidFill>
                <a:srgbClr val="800080"/>
              </a:solidFill>
              <a:latin typeface="Book Antiqua" pitchFamily="18" charset="0"/>
            </a:endParaRPr>
          </a:p>
        </p:txBody>
      </p:sp>
      <p:grpSp>
        <p:nvGrpSpPr>
          <p:cNvPr id="31" name="Group 12"/>
          <p:cNvGrpSpPr>
            <a:grpSpLocks/>
          </p:cNvGrpSpPr>
          <p:nvPr/>
        </p:nvGrpSpPr>
        <p:grpSpPr bwMode="auto">
          <a:xfrm>
            <a:off x="7971433" y="6313715"/>
            <a:ext cx="792534" cy="337457"/>
            <a:chOff x="3815594" y="5067857"/>
            <a:chExt cx="2249487" cy="836610"/>
          </a:xfrm>
          <a:effectLst/>
        </p:grpSpPr>
        <p:pic>
          <p:nvPicPr>
            <p:cNvPr id="35"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36"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37"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38"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 name="TextBox 2"/>
          <p:cNvSpPr txBox="1"/>
          <p:nvPr/>
        </p:nvSpPr>
        <p:spPr>
          <a:xfrm>
            <a:off x="76200" y="558225"/>
            <a:ext cx="76200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rPr>
              <a:t>FAVORABLE INDUSTRY DYNAMICS </a:t>
            </a:r>
            <a:endParaRPr lang="en-US" sz="3200" b="1" dirty="0">
              <a:solidFill>
                <a:schemeClr val="bg1"/>
              </a:solidFill>
              <a:effectLst>
                <a:outerShdw blurRad="38100" dist="38100" dir="2700000" algn="tl">
                  <a:srgbClr val="000000">
                    <a:alpha val="43137"/>
                  </a:srgbClr>
                </a:outerShdw>
              </a:effectLst>
              <a:latin typeface="Book Antiqua" pitchFamily="18" charset="0"/>
            </a:endParaRPr>
          </a:p>
        </p:txBody>
      </p:sp>
      <p:sp>
        <p:nvSpPr>
          <p:cNvPr id="6" name="TextBox 5"/>
          <p:cNvSpPr txBox="1"/>
          <p:nvPr/>
        </p:nvSpPr>
        <p:spPr>
          <a:xfrm>
            <a:off x="181070" y="2279542"/>
            <a:ext cx="5337987" cy="3647152"/>
          </a:xfrm>
          <a:prstGeom prst="rect">
            <a:avLst/>
          </a:prstGeom>
          <a:noFill/>
        </p:spPr>
        <p:txBody>
          <a:bodyPr wrap="square" rtlCol="0">
            <a:spAutoFit/>
          </a:bodyPr>
          <a:lstStyle/>
          <a:p>
            <a:pPr marL="117475" indent="-117475" algn="just">
              <a:buFont typeface="Wingdings" pitchFamily="2" charset="2"/>
              <a:buChar char="§"/>
            </a:pPr>
            <a:r>
              <a:rPr lang="en-US" sz="1100" dirty="0" smtClean="0">
                <a:latin typeface="Book Antiqua" pitchFamily="18" charset="0"/>
              </a:rPr>
              <a:t>Increasing awareness of the benefits of cord blood and stem cell therapy.</a:t>
            </a:r>
          </a:p>
          <a:p>
            <a:pPr marL="117475" indent="-117475" algn="just">
              <a:buFont typeface="Wingdings" pitchFamily="2" charset="2"/>
              <a:buChar char="§"/>
            </a:pPr>
            <a:endParaRPr lang="en-US" sz="1100" dirty="0" smtClean="0">
              <a:latin typeface="Book Antiqua" pitchFamily="18" charset="0"/>
            </a:endParaRPr>
          </a:p>
          <a:p>
            <a:pPr marL="117475" indent="-117475" algn="just">
              <a:buFont typeface="Wingdings" pitchFamily="2" charset="2"/>
              <a:buChar char="§"/>
            </a:pPr>
            <a:r>
              <a:rPr lang="en-US" sz="1100" dirty="0" smtClean="0">
                <a:latin typeface="Book Antiqua" pitchFamily="18" charset="0"/>
              </a:rPr>
              <a:t>Stem  cells being clinically used for new diseases </a:t>
            </a:r>
          </a:p>
          <a:p>
            <a:pPr algn="just">
              <a:buFont typeface="Wingdings" pitchFamily="2" charset="2"/>
              <a:buChar char="§"/>
            </a:pPr>
            <a:endParaRPr lang="en-US" sz="1100" dirty="0" smtClean="0">
              <a:latin typeface="Book Antiqua" pitchFamily="18" charset="0"/>
            </a:endParaRPr>
          </a:p>
          <a:p>
            <a:pPr algn="just">
              <a:buFont typeface="Wingdings" pitchFamily="2" charset="2"/>
              <a:buChar char="§"/>
            </a:pPr>
            <a:r>
              <a:rPr lang="en-US" sz="1100" dirty="0" smtClean="0">
                <a:latin typeface="Book Antiqua" pitchFamily="18" charset="0"/>
              </a:rPr>
              <a:t> Growing Disposable income of the Indian middle class</a:t>
            </a:r>
          </a:p>
          <a:p>
            <a:pPr algn="just">
              <a:buFont typeface="Wingdings" pitchFamily="2" charset="2"/>
              <a:buChar char="§"/>
            </a:pPr>
            <a:endParaRPr lang="en-US" sz="1100" dirty="0" smtClean="0">
              <a:latin typeface="Book Antiqua" pitchFamily="18" charset="0"/>
            </a:endParaRPr>
          </a:p>
          <a:p>
            <a:pPr marL="117475" indent="-117475" algn="just">
              <a:buFont typeface="Wingdings" pitchFamily="2" charset="2"/>
              <a:buChar char="§"/>
            </a:pPr>
            <a:r>
              <a:rPr lang="en-US" sz="1100" dirty="0" smtClean="0">
                <a:latin typeface="Book Antiqua" pitchFamily="18" charset="0"/>
              </a:rPr>
              <a:t>151 world wide clinical trials on stem cells in year 2011*</a:t>
            </a:r>
          </a:p>
          <a:p>
            <a:pPr marL="117475" indent="-117475" algn="just">
              <a:buFont typeface="Wingdings" pitchFamily="2" charset="2"/>
              <a:buChar char="§"/>
            </a:pPr>
            <a:endParaRPr lang="en-US" sz="1100" dirty="0" smtClean="0">
              <a:latin typeface="Book Antiqua" pitchFamily="18" charset="0"/>
            </a:endParaRPr>
          </a:p>
          <a:p>
            <a:pPr algn="just">
              <a:buFont typeface="Wingdings" pitchFamily="2" charset="2"/>
              <a:buChar char="§"/>
            </a:pPr>
            <a:r>
              <a:rPr lang="en-US" sz="1100" dirty="0" smtClean="0">
                <a:latin typeface="Book Antiqua" pitchFamily="18" charset="0"/>
              </a:rPr>
              <a:t>  India’s high birth rate of 29births/min </a:t>
            </a:r>
          </a:p>
          <a:p>
            <a:pPr algn="just">
              <a:buFont typeface="Wingdings" pitchFamily="2" charset="2"/>
              <a:buChar char="§"/>
            </a:pPr>
            <a:endParaRPr lang="en-US" sz="1100" dirty="0" smtClean="0">
              <a:latin typeface="Book Antiqua" pitchFamily="18" charset="0"/>
            </a:endParaRPr>
          </a:p>
          <a:p>
            <a:pPr marL="119063" lvl="0" indent="-119063" algn="just">
              <a:buFont typeface="Wingdings" pitchFamily="2" charset="2"/>
              <a:buChar char="§"/>
            </a:pPr>
            <a:r>
              <a:rPr lang="en-US" sz="1100" dirty="0" smtClean="0">
                <a:latin typeface="Book Antiqua" pitchFamily="18" charset="0"/>
              </a:rPr>
              <a:t>Neonatal disorder incidence of 30babies/day, of which many can be treated with Stem Cell therapy .</a:t>
            </a:r>
          </a:p>
          <a:p>
            <a:pPr lvl="0" algn="just">
              <a:buFont typeface="Wingdings" pitchFamily="2" charset="2"/>
              <a:buChar char="§"/>
            </a:pPr>
            <a:endParaRPr lang="en-US" sz="1100" dirty="0" smtClean="0">
              <a:latin typeface="Book Antiqua" pitchFamily="18" charset="0"/>
            </a:endParaRPr>
          </a:p>
          <a:p>
            <a:pPr lvl="0" algn="just">
              <a:buFont typeface="Wingdings" pitchFamily="2" charset="2"/>
              <a:buChar char="§"/>
            </a:pPr>
            <a:r>
              <a:rPr lang="en-US" sz="1100" dirty="0" smtClean="0">
                <a:latin typeface="Book Antiqua" pitchFamily="18" charset="0"/>
              </a:rPr>
              <a:t> Indian Economy growing at 8%+ despite global economic meltdown</a:t>
            </a:r>
          </a:p>
          <a:p>
            <a:pPr lvl="0" algn="just">
              <a:buFont typeface="Wingdings" pitchFamily="2" charset="2"/>
              <a:buChar char="§"/>
            </a:pPr>
            <a:endParaRPr lang="en-US" sz="1100" dirty="0" smtClean="0">
              <a:latin typeface="Book Antiqua" pitchFamily="18" charset="0"/>
            </a:endParaRPr>
          </a:p>
          <a:p>
            <a:pPr marL="228600" indent="-228600" algn="just">
              <a:buFont typeface="+mj-lt"/>
              <a:buAutoNum type="alphaLcParenR"/>
            </a:pPr>
            <a:r>
              <a:rPr lang="en-US" sz="1100" dirty="0" smtClean="0">
                <a:latin typeface="Book Antiqua" pitchFamily="18" charset="0"/>
              </a:rPr>
              <a:t>Size of the Indian Healthcare Industry (US$35 billion)  contributes to over 5% of GDP and offers employment to over 4% of the population</a:t>
            </a:r>
          </a:p>
          <a:p>
            <a:pPr marL="228600" indent="-228600" algn="just">
              <a:buFont typeface="+mj-lt"/>
              <a:buAutoNum type="alphaLcParenR"/>
            </a:pPr>
            <a:endParaRPr lang="en-US" sz="1100" dirty="0" smtClean="0">
              <a:latin typeface="Book Antiqua" pitchFamily="18" charset="0"/>
            </a:endParaRPr>
          </a:p>
          <a:p>
            <a:pPr marL="228600" indent="-228600" algn="just">
              <a:buFont typeface="+mj-lt"/>
              <a:buAutoNum type="alphaLcParenR"/>
            </a:pPr>
            <a:r>
              <a:rPr lang="en-US" sz="1100" dirty="0" smtClean="0">
                <a:latin typeface="Book Antiqua" pitchFamily="18" charset="0"/>
              </a:rPr>
              <a:t>Indian Healthcare Industry – Growing rapidly at 18%+ (fastest in the world). India spends 5.1% of GDP on health – government spending on healthcare infrastructure is increasing.</a:t>
            </a:r>
          </a:p>
        </p:txBody>
      </p:sp>
      <p:sp>
        <p:nvSpPr>
          <p:cNvPr id="7" name="TextBox 6"/>
          <p:cNvSpPr txBox="1"/>
          <p:nvPr/>
        </p:nvSpPr>
        <p:spPr>
          <a:xfrm>
            <a:off x="653408" y="1359692"/>
            <a:ext cx="7837184"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buNone/>
            </a:pPr>
            <a:r>
              <a:rPr lang="en-US" dirty="0" smtClean="0">
                <a:latin typeface="Book Antiqua" pitchFamily="18" charset="0"/>
              </a:rPr>
              <a:t>Key Growth Drivers</a:t>
            </a:r>
          </a:p>
        </p:txBody>
      </p:sp>
      <p:sp>
        <p:nvSpPr>
          <p:cNvPr id="9" name="TextBox 8"/>
          <p:cNvSpPr txBox="1"/>
          <p:nvPr/>
        </p:nvSpPr>
        <p:spPr>
          <a:xfrm>
            <a:off x="333554" y="6441269"/>
            <a:ext cx="3358551" cy="204671"/>
          </a:xfrm>
          <a:prstGeom prst="rect">
            <a:avLst/>
          </a:prstGeom>
          <a:noFill/>
        </p:spPr>
        <p:txBody>
          <a:bodyPr wrap="square" rtlCol="0">
            <a:spAutoFit/>
          </a:bodyPr>
          <a:lstStyle/>
          <a:p>
            <a:r>
              <a:rPr lang="en-US" sz="730" dirty="0" smtClean="0">
                <a:solidFill>
                  <a:srgbClr val="FF0000"/>
                </a:solidFill>
                <a:latin typeface="Book Antiqua" pitchFamily="18" charset="0"/>
              </a:rPr>
              <a:t>*http://hematopoiesis.info/2012/01/04/cell-therapy-trials-2011 /  </a:t>
            </a:r>
          </a:p>
        </p:txBody>
      </p:sp>
      <p:sp>
        <p:nvSpPr>
          <p:cNvPr id="27" name="Slide Number Placeholder 26"/>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5</a:t>
            </a:fld>
            <a:endParaRPr lang="en-US" dirty="0">
              <a:solidFill>
                <a:srgbClr val="800080"/>
              </a:solidFill>
              <a:latin typeface="Book Antiqua" pitchFamily="18" charset="0"/>
            </a:endParaRPr>
          </a:p>
        </p:txBody>
      </p:sp>
      <p:pic>
        <p:nvPicPr>
          <p:cNvPr id="14" name="Picture 13" descr="6657-8384-hophop-800x600.jpg"/>
          <p:cNvPicPr>
            <a:picLocks noChangeAspect="1"/>
          </p:cNvPicPr>
          <p:nvPr/>
        </p:nvPicPr>
        <p:blipFill>
          <a:blip r:embed="rId3" cstate="email">
            <a:clrChange>
              <a:clrFrom>
                <a:srgbClr val="FFFFFF"/>
              </a:clrFrom>
              <a:clrTo>
                <a:srgbClr val="FFFFFF">
                  <a:alpha val="0"/>
                </a:srgbClr>
              </a:clrTo>
            </a:clrChange>
            <a:lum contrast="10000"/>
          </a:blip>
          <a:stretch>
            <a:fillRect/>
          </a:stretch>
        </p:blipFill>
        <p:spPr>
          <a:xfrm>
            <a:off x="5544457" y="2917372"/>
            <a:ext cx="3468914" cy="2601686"/>
          </a:xfrm>
          <a:prstGeom prst="rect">
            <a:avLst/>
          </a:prstGeom>
        </p:spPr>
      </p:pic>
      <p:grpSp>
        <p:nvGrpSpPr>
          <p:cNvPr id="19" name="Group 12"/>
          <p:cNvGrpSpPr>
            <a:grpSpLocks/>
          </p:cNvGrpSpPr>
          <p:nvPr/>
        </p:nvGrpSpPr>
        <p:grpSpPr bwMode="auto">
          <a:xfrm>
            <a:off x="7971433" y="6313715"/>
            <a:ext cx="792534" cy="337457"/>
            <a:chOff x="3815594" y="5067857"/>
            <a:chExt cx="2249487" cy="836610"/>
          </a:xfrm>
          <a:effectLst/>
        </p:grpSpPr>
        <p:pic>
          <p:nvPicPr>
            <p:cNvPr id="20"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21"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2"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3"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r="-1000" b="-1000"/>
          </a:stretch>
        </a:blipFill>
        <a:effectLst/>
      </p:bgPr>
    </p:bg>
    <p:spTree>
      <p:nvGrpSpPr>
        <p:cNvPr id="1" name=""/>
        <p:cNvGrpSpPr/>
        <p:nvPr/>
      </p:nvGrpSpPr>
      <p:grpSpPr>
        <a:xfrm>
          <a:off x="0" y="0"/>
          <a:ext cx="0" cy="0"/>
          <a:chOff x="0" y="0"/>
          <a:chExt cx="0" cy="0"/>
        </a:xfrm>
      </p:grpSpPr>
      <p:sp>
        <p:nvSpPr>
          <p:cNvPr id="3" name="TextBox 2"/>
          <p:cNvSpPr txBox="1"/>
          <p:nvPr/>
        </p:nvSpPr>
        <p:spPr>
          <a:xfrm>
            <a:off x="0" y="619780"/>
            <a:ext cx="8077200" cy="523220"/>
          </a:xfrm>
          <a:prstGeom prst="rect">
            <a:avLst/>
          </a:prstGeom>
          <a:noFill/>
        </p:spPr>
        <p:txBody>
          <a:bodyPr wrap="square" rtlCol="0">
            <a:spAutoFit/>
          </a:bodyPr>
          <a:lstStyle/>
          <a:p>
            <a:r>
              <a:rPr lang="en-US" sz="2800" b="1" dirty="0" smtClean="0">
                <a:solidFill>
                  <a:schemeClr val="bg1">
                    <a:lumMod val="95000"/>
                  </a:schemeClr>
                </a:solidFill>
                <a:effectLst>
                  <a:outerShdw blurRad="38100" dist="38100" dir="2700000" algn="tl">
                    <a:srgbClr val="000000">
                      <a:alpha val="43137"/>
                    </a:srgbClr>
                  </a:outerShdw>
                </a:effectLst>
                <a:latin typeface="Book Antiqua" pitchFamily="18" charset="0"/>
                <a:ea typeface="Adobe Fan Heiti Std B" pitchFamily="34" charset="-128"/>
              </a:rPr>
              <a:t>CORD BLOOD BANKING PLATFORM</a:t>
            </a:r>
            <a:endParaRPr lang="en-US" sz="2800" b="1" dirty="0">
              <a:solidFill>
                <a:schemeClr val="bg1">
                  <a:lumMod val="95000"/>
                </a:schemeClr>
              </a:solidFill>
              <a:effectLst>
                <a:outerShdw blurRad="38100" dist="38100" dir="2700000" algn="tl">
                  <a:srgbClr val="000000">
                    <a:alpha val="43137"/>
                  </a:srgbClr>
                </a:outerShdw>
              </a:effectLst>
              <a:latin typeface="Book Antiqua" pitchFamily="18" charset="0"/>
              <a:ea typeface="Adobe Fan Heiti Std B" pitchFamily="34" charset="-128"/>
            </a:endParaRPr>
          </a:p>
        </p:txBody>
      </p:sp>
      <p:sp>
        <p:nvSpPr>
          <p:cNvPr id="5" name="TextBox 4"/>
          <p:cNvSpPr txBox="1"/>
          <p:nvPr/>
        </p:nvSpPr>
        <p:spPr>
          <a:xfrm>
            <a:off x="468082" y="1421565"/>
            <a:ext cx="3744685" cy="307777"/>
          </a:xfrm>
          <a:prstGeom prst="rect">
            <a:avLst/>
          </a:prstGeom>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atin typeface="Book Antiqua" pitchFamily="18" charset="0"/>
              </a:rPr>
              <a:t>India’s Fastest growing Cord Blood Bank</a:t>
            </a:r>
          </a:p>
        </p:txBody>
      </p:sp>
      <p:graphicFrame>
        <p:nvGraphicFramePr>
          <p:cNvPr id="13" name="Chart 12"/>
          <p:cNvGraphicFramePr/>
          <p:nvPr/>
        </p:nvGraphicFramePr>
        <p:xfrm>
          <a:off x="4898571" y="2231571"/>
          <a:ext cx="4027714" cy="3624943"/>
        </p:xfrm>
        <a:graphic>
          <a:graphicData uri="http://schemas.openxmlformats.org/drawingml/2006/chart">
            <c:chart xmlns:c="http://schemas.openxmlformats.org/drawingml/2006/chart" xmlns:r="http://schemas.openxmlformats.org/officeDocument/2006/relationships" r:id="rId3"/>
          </a:graphicData>
        </a:graphic>
      </p:graphicFrame>
      <p:sp>
        <p:nvSpPr>
          <p:cNvPr id="33" name="Slide Number Placeholder 32"/>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6</a:t>
            </a:fld>
            <a:endParaRPr lang="en-US" dirty="0">
              <a:solidFill>
                <a:srgbClr val="800080"/>
              </a:solidFill>
              <a:latin typeface="Book Antiqua" pitchFamily="18" charset="0"/>
            </a:endParaRPr>
          </a:p>
        </p:txBody>
      </p:sp>
      <p:sp>
        <p:nvSpPr>
          <p:cNvPr id="17" name="TextBox 16"/>
          <p:cNvSpPr txBox="1"/>
          <p:nvPr/>
        </p:nvSpPr>
        <p:spPr>
          <a:xfrm>
            <a:off x="5192486" y="1426029"/>
            <a:ext cx="3614057" cy="30777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atin typeface="Book Antiqua" pitchFamily="18" charset="0"/>
              </a:rPr>
              <a:t>Annual New Born Population (millions) </a:t>
            </a:r>
            <a:endParaRPr lang="en-US" sz="1400" b="1" dirty="0">
              <a:latin typeface="Book Antiqua" pitchFamily="18" charset="0"/>
            </a:endParaRPr>
          </a:p>
        </p:txBody>
      </p:sp>
      <p:pic>
        <p:nvPicPr>
          <p:cNvPr id="14" name="Picture 13" descr="india map new.png"/>
          <p:cNvPicPr>
            <a:picLocks noChangeAspect="1"/>
          </p:cNvPicPr>
          <p:nvPr/>
        </p:nvPicPr>
        <p:blipFill>
          <a:blip r:embed="rId4" cstate="print"/>
          <a:stretch>
            <a:fillRect/>
          </a:stretch>
        </p:blipFill>
        <p:spPr>
          <a:xfrm>
            <a:off x="489098" y="2052079"/>
            <a:ext cx="4007755" cy="4485094"/>
          </a:xfrm>
          <a:prstGeom prst="rect">
            <a:avLst/>
          </a:prstGeom>
          <a:ln>
            <a:noFill/>
          </a:ln>
          <a:effectLst>
            <a:outerShdw blurRad="190500" algn="tl" rotWithShape="0">
              <a:schemeClr val="bg1">
                <a:alpha val="70000"/>
              </a:schemeClr>
            </a:outerShdw>
          </a:effectLst>
        </p:spPr>
      </p:pic>
      <p:grpSp>
        <p:nvGrpSpPr>
          <p:cNvPr id="15" name="Group 12"/>
          <p:cNvGrpSpPr>
            <a:grpSpLocks/>
          </p:cNvGrpSpPr>
          <p:nvPr/>
        </p:nvGrpSpPr>
        <p:grpSpPr bwMode="auto">
          <a:xfrm>
            <a:off x="7971433" y="6313715"/>
            <a:ext cx="792534" cy="337457"/>
            <a:chOff x="3815594" y="5067857"/>
            <a:chExt cx="2249487" cy="836610"/>
          </a:xfrm>
          <a:effectLst/>
        </p:grpSpPr>
        <p:pic>
          <p:nvPicPr>
            <p:cNvPr id="16"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19"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22"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grpSp>
        <p:nvGrpSpPr>
          <p:cNvPr id="26" name="Group 25"/>
          <p:cNvGrpSpPr/>
          <p:nvPr/>
        </p:nvGrpSpPr>
        <p:grpSpPr>
          <a:xfrm>
            <a:off x="2298927" y="6200777"/>
            <a:ext cx="1091973" cy="92333"/>
            <a:chOff x="2298927" y="6200777"/>
            <a:chExt cx="1091973" cy="92333"/>
          </a:xfrm>
        </p:grpSpPr>
        <p:sp>
          <p:nvSpPr>
            <p:cNvPr id="20" name="Oval 19"/>
            <p:cNvSpPr/>
            <p:nvPr/>
          </p:nvSpPr>
          <p:spPr>
            <a:xfrm>
              <a:off x="2298927" y="6218465"/>
              <a:ext cx="63273" cy="63273"/>
            </a:xfrm>
            <a:prstGeom prst="ellipse">
              <a:avLst/>
            </a:prstGeom>
            <a:solidFill>
              <a:srgbClr val="800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p:cNvSpPr txBox="1"/>
            <p:nvPr/>
          </p:nvSpPr>
          <p:spPr>
            <a:xfrm>
              <a:off x="2390775" y="6200777"/>
              <a:ext cx="1000125" cy="92333"/>
            </a:xfrm>
            <a:prstGeom prst="rect">
              <a:avLst/>
            </a:prstGeom>
            <a:noFill/>
          </p:spPr>
          <p:txBody>
            <a:bodyPr wrap="square" lIns="0" tIns="0" rIns="0" bIns="0" rtlCol="0">
              <a:spAutoFit/>
            </a:bodyPr>
            <a:lstStyle/>
            <a:p>
              <a:r>
                <a:rPr lang="en-US" sz="600" dirty="0" smtClean="0">
                  <a:latin typeface="Book Antiqua" pitchFamily="18" charset="0"/>
                </a:rPr>
                <a:t>20 Centers </a:t>
              </a:r>
              <a:endParaRPr lang="en-US" sz="600" dirty="0">
                <a:latin typeface="Book Antiqua" pitchFamily="18" charset="0"/>
              </a:endParaRPr>
            </a:p>
          </p:txBody>
        </p:sp>
      </p:grpSp>
      <p:grpSp>
        <p:nvGrpSpPr>
          <p:cNvPr id="27" name="Group 26"/>
          <p:cNvGrpSpPr/>
          <p:nvPr/>
        </p:nvGrpSpPr>
        <p:grpSpPr>
          <a:xfrm>
            <a:off x="2298927" y="6357939"/>
            <a:ext cx="1091973" cy="92333"/>
            <a:chOff x="2298927" y="6357939"/>
            <a:chExt cx="1091973" cy="92333"/>
          </a:xfrm>
        </p:grpSpPr>
        <p:sp>
          <p:nvSpPr>
            <p:cNvPr id="21" name="Oval 20"/>
            <p:cNvSpPr/>
            <p:nvPr/>
          </p:nvSpPr>
          <p:spPr>
            <a:xfrm>
              <a:off x="2298927" y="6375630"/>
              <a:ext cx="63273" cy="63273"/>
            </a:xfrm>
            <a:prstGeom prst="ellipse">
              <a:avLst/>
            </a:prstGeom>
            <a:solidFill>
              <a:srgbClr val="8259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390775" y="6357939"/>
              <a:ext cx="1000125" cy="92333"/>
            </a:xfrm>
            <a:prstGeom prst="rect">
              <a:avLst/>
            </a:prstGeom>
            <a:noFill/>
          </p:spPr>
          <p:txBody>
            <a:bodyPr wrap="square" lIns="0" tIns="0" rIns="0" bIns="0" rtlCol="0">
              <a:spAutoFit/>
            </a:bodyPr>
            <a:lstStyle/>
            <a:p>
              <a:r>
                <a:rPr lang="en-US" sz="600" dirty="0" smtClean="0">
                  <a:latin typeface="Book Antiqua" pitchFamily="18" charset="0"/>
                </a:rPr>
                <a:t>100 Locations Centers</a:t>
              </a:r>
              <a:endParaRPr lang="en-US" sz="600" dirty="0">
                <a:latin typeface="Book Antiqua" pitchFamily="18" charset="0"/>
              </a:endParaRPr>
            </a:p>
          </p:txBody>
        </p:sp>
      </p:grpSp>
      <p:sp>
        <p:nvSpPr>
          <p:cNvPr id="28" name="TextBox 27"/>
          <p:cNvSpPr txBox="1"/>
          <p:nvPr/>
        </p:nvSpPr>
        <p:spPr>
          <a:xfrm>
            <a:off x="5497281" y="5965371"/>
            <a:ext cx="1744388" cy="215444"/>
          </a:xfrm>
          <a:prstGeom prst="rect">
            <a:avLst/>
          </a:prstGeom>
          <a:noFill/>
        </p:spPr>
        <p:txBody>
          <a:bodyPr wrap="none" rtlCol="0">
            <a:spAutoFit/>
          </a:bodyPr>
          <a:lstStyle/>
          <a:p>
            <a:r>
              <a:rPr lang="en-US" sz="800" dirty="0" smtClean="0">
                <a:latin typeface="Book Antiqua" pitchFamily="18" charset="0"/>
              </a:rPr>
              <a:t>Source: CIA World Fact book 2010</a:t>
            </a:r>
            <a:endParaRPr lang="en-US" sz="800" dirty="0">
              <a:latin typeface="Book Antiqua" pitchFamily="18" charset="0"/>
            </a:endParaRPr>
          </a:p>
        </p:txBody>
      </p:sp>
    </p:spTree>
  </p:cSld>
  <p:clrMapOvr>
    <a:masterClrMapping/>
  </p:clrMapOvr>
  <p:transition spd="slow"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 name="TextBox 2"/>
          <p:cNvSpPr txBox="1"/>
          <p:nvPr/>
        </p:nvSpPr>
        <p:spPr>
          <a:xfrm>
            <a:off x="228600" y="482025"/>
            <a:ext cx="69342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rPr>
              <a:t>OUR BUSINESS MODEL</a:t>
            </a:r>
            <a:endParaRPr lang="en-US" sz="3200" b="1" dirty="0">
              <a:solidFill>
                <a:schemeClr val="bg1"/>
              </a:solidFill>
              <a:effectLst>
                <a:outerShdw blurRad="38100" dist="38100" dir="2700000" algn="tl">
                  <a:srgbClr val="000000">
                    <a:alpha val="43137"/>
                  </a:srgbClr>
                </a:outerShdw>
              </a:effectLst>
              <a:latin typeface="Book Antiqua" pitchFamily="18" charset="0"/>
            </a:endParaRPr>
          </a:p>
        </p:txBody>
      </p:sp>
      <p:sp>
        <p:nvSpPr>
          <p:cNvPr id="4" name="TextBox 3"/>
          <p:cNvSpPr txBox="1"/>
          <p:nvPr/>
        </p:nvSpPr>
        <p:spPr>
          <a:xfrm>
            <a:off x="762000" y="1352490"/>
            <a:ext cx="7620000" cy="338554"/>
          </a:xfrm>
          <a:prstGeom prst="rect">
            <a:avLst/>
          </a:prstGeom>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600" b="1" dirty="0" smtClean="0">
                <a:latin typeface="Book Antiqua" pitchFamily="18" charset="0"/>
              </a:rPr>
              <a:t>Fully Integrated Cord Blood Storage Services</a:t>
            </a:r>
            <a:endParaRPr lang="en-US" sz="1600" b="1" dirty="0">
              <a:latin typeface="Book Antiqua" pitchFamily="18" charset="0"/>
            </a:endParaRPr>
          </a:p>
        </p:txBody>
      </p:sp>
      <p:sp>
        <p:nvSpPr>
          <p:cNvPr id="29" name="Freeform 28"/>
          <p:cNvSpPr/>
          <p:nvPr/>
        </p:nvSpPr>
        <p:spPr>
          <a:xfrm>
            <a:off x="537146" y="1920818"/>
            <a:ext cx="2079793" cy="770625"/>
          </a:xfrm>
          <a:custGeom>
            <a:avLst/>
            <a:gdLst>
              <a:gd name="connsiteX0" fmla="*/ 0 w 2181001"/>
              <a:gd name="connsiteY0" fmla="*/ 0 h 838200"/>
              <a:gd name="connsiteX1" fmla="*/ 1761901 w 2181001"/>
              <a:gd name="connsiteY1" fmla="*/ 0 h 838200"/>
              <a:gd name="connsiteX2" fmla="*/ 2181001 w 2181001"/>
              <a:gd name="connsiteY2" fmla="*/ 419100 h 838200"/>
              <a:gd name="connsiteX3" fmla="*/ 1761901 w 2181001"/>
              <a:gd name="connsiteY3" fmla="*/ 838200 h 838200"/>
              <a:gd name="connsiteX4" fmla="*/ 0 w 2181001"/>
              <a:gd name="connsiteY4" fmla="*/ 838200 h 838200"/>
              <a:gd name="connsiteX5" fmla="*/ 419100 w 2181001"/>
              <a:gd name="connsiteY5" fmla="*/ 419100 h 838200"/>
              <a:gd name="connsiteX6" fmla="*/ 0 w 2181001"/>
              <a:gd name="connsiteY6" fmla="*/ 0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001" h="838200">
                <a:moveTo>
                  <a:pt x="0" y="0"/>
                </a:moveTo>
                <a:lnTo>
                  <a:pt x="1761901" y="0"/>
                </a:lnTo>
                <a:lnTo>
                  <a:pt x="2181001" y="419100"/>
                </a:lnTo>
                <a:lnTo>
                  <a:pt x="1761901" y="838200"/>
                </a:lnTo>
                <a:lnTo>
                  <a:pt x="0" y="838200"/>
                </a:lnTo>
                <a:lnTo>
                  <a:pt x="419100" y="419100"/>
                </a:lnTo>
                <a:lnTo>
                  <a:pt x="0" y="0"/>
                </a:lnTo>
                <a:close/>
              </a:path>
            </a:pathLst>
          </a:custGeom>
          <a:solidFill>
            <a:schemeClr val="tx2">
              <a:lumMod val="60000"/>
              <a:lumOff val="40000"/>
            </a:schemeClr>
          </a:solidFill>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spcFirstLastPara="0" vert="horz" wrap="square" lIns="491109" tIns="24003" rIns="443103" bIns="24003"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latin typeface="Book Antiqua" pitchFamily="18" charset="0"/>
              </a:rPr>
              <a:t>Collection</a:t>
            </a:r>
            <a:endParaRPr lang="en-US" sz="1800" kern="1200" dirty="0">
              <a:solidFill>
                <a:schemeClr val="bg1"/>
              </a:solidFill>
              <a:latin typeface="Book Antiqua" pitchFamily="18" charset="0"/>
            </a:endParaRPr>
          </a:p>
        </p:txBody>
      </p:sp>
      <p:sp>
        <p:nvSpPr>
          <p:cNvPr id="30" name="Freeform 29"/>
          <p:cNvSpPr/>
          <p:nvPr/>
        </p:nvSpPr>
        <p:spPr>
          <a:xfrm>
            <a:off x="2500048" y="1920818"/>
            <a:ext cx="2079793" cy="770625"/>
          </a:xfrm>
          <a:custGeom>
            <a:avLst/>
            <a:gdLst>
              <a:gd name="connsiteX0" fmla="*/ 0 w 2181001"/>
              <a:gd name="connsiteY0" fmla="*/ 0 h 838200"/>
              <a:gd name="connsiteX1" fmla="*/ 1761901 w 2181001"/>
              <a:gd name="connsiteY1" fmla="*/ 0 h 838200"/>
              <a:gd name="connsiteX2" fmla="*/ 2181001 w 2181001"/>
              <a:gd name="connsiteY2" fmla="*/ 419100 h 838200"/>
              <a:gd name="connsiteX3" fmla="*/ 1761901 w 2181001"/>
              <a:gd name="connsiteY3" fmla="*/ 838200 h 838200"/>
              <a:gd name="connsiteX4" fmla="*/ 0 w 2181001"/>
              <a:gd name="connsiteY4" fmla="*/ 838200 h 838200"/>
              <a:gd name="connsiteX5" fmla="*/ 419100 w 2181001"/>
              <a:gd name="connsiteY5" fmla="*/ 419100 h 838200"/>
              <a:gd name="connsiteX6" fmla="*/ 0 w 2181001"/>
              <a:gd name="connsiteY6" fmla="*/ 0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001" h="838200">
                <a:moveTo>
                  <a:pt x="0" y="0"/>
                </a:moveTo>
                <a:lnTo>
                  <a:pt x="1761901" y="0"/>
                </a:lnTo>
                <a:lnTo>
                  <a:pt x="2181001" y="419100"/>
                </a:lnTo>
                <a:lnTo>
                  <a:pt x="1761901" y="838200"/>
                </a:lnTo>
                <a:lnTo>
                  <a:pt x="0" y="838200"/>
                </a:lnTo>
                <a:lnTo>
                  <a:pt x="419100" y="419100"/>
                </a:lnTo>
                <a:lnTo>
                  <a:pt x="0" y="0"/>
                </a:lnTo>
                <a:close/>
              </a:path>
            </a:pathLst>
          </a:custGeom>
          <a:solidFill>
            <a:schemeClr val="tx2">
              <a:lumMod val="60000"/>
              <a:lumOff val="40000"/>
            </a:schemeClr>
          </a:solidFill>
          <a:effectLst>
            <a:outerShdw blurRad="50800" dist="38100" dir="5400000" algn="t"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spcFirstLastPara="0" vert="horz" wrap="square" lIns="491109" tIns="24003" rIns="443103" bIns="24003"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latin typeface="Book Antiqua" pitchFamily="18" charset="0"/>
              </a:rPr>
              <a:t>Testing and Validation</a:t>
            </a:r>
            <a:endParaRPr lang="en-US" sz="1800" kern="1200" dirty="0">
              <a:solidFill>
                <a:schemeClr val="bg1"/>
              </a:solidFill>
              <a:latin typeface="Book Antiqua" pitchFamily="18" charset="0"/>
            </a:endParaRPr>
          </a:p>
        </p:txBody>
      </p:sp>
      <p:sp>
        <p:nvSpPr>
          <p:cNvPr id="31" name="Freeform 30"/>
          <p:cNvSpPr/>
          <p:nvPr/>
        </p:nvSpPr>
        <p:spPr>
          <a:xfrm>
            <a:off x="4462949" y="1920818"/>
            <a:ext cx="2079793" cy="770625"/>
          </a:xfrm>
          <a:custGeom>
            <a:avLst/>
            <a:gdLst>
              <a:gd name="connsiteX0" fmla="*/ 0 w 2181001"/>
              <a:gd name="connsiteY0" fmla="*/ 0 h 838200"/>
              <a:gd name="connsiteX1" fmla="*/ 1761901 w 2181001"/>
              <a:gd name="connsiteY1" fmla="*/ 0 h 838200"/>
              <a:gd name="connsiteX2" fmla="*/ 2181001 w 2181001"/>
              <a:gd name="connsiteY2" fmla="*/ 419100 h 838200"/>
              <a:gd name="connsiteX3" fmla="*/ 1761901 w 2181001"/>
              <a:gd name="connsiteY3" fmla="*/ 838200 h 838200"/>
              <a:gd name="connsiteX4" fmla="*/ 0 w 2181001"/>
              <a:gd name="connsiteY4" fmla="*/ 838200 h 838200"/>
              <a:gd name="connsiteX5" fmla="*/ 419100 w 2181001"/>
              <a:gd name="connsiteY5" fmla="*/ 419100 h 838200"/>
              <a:gd name="connsiteX6" fmla="*/ 0 w 2181001"/>
              <a:gd name="connsiteY6" fmla="*/ 0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001" h="838200">
                <a:moveTo>
                  <a:pt x="0" y="0"/>
                </a:moveTo>
                <a:lnTo>
                  <a:pt x="1761901" y="0"/>
                </a:lnTo>
                <a:lnTo>
                  <a:pt x="2181001" y="419100"/>
                </a:lnTo>
                <a:lnTo>
                  <a:pt x="1761901" y="838200"/>
                </a:lnTo>
                <a:lnTo>
                  <a:pt x="0" y="838200"/>
                </a:lnTo>
                <a:lnTo>
                  <a:pt x="419100" y="419100"/>
                </a:lnTo>
                <a:lnTo>
                  <a:pt x="0" y="0"/>
                </a:lnTo>
                <a:close/>
              </a:path>
            </a:pathLst>
          </a:custGeom>
          <a:solidFill>
            <a:schemeClr val="tx2">
              <a:lumMod val="60000"/>
              <a:lumOff val="40000"/>
            </a:schemeClr>
          </a:solidFill>
          <a:effectLst>
            <a:outerShdw blurRad="50800" dist="38100" dir="5400000" algn="t"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spcFirstLastPara="0" vert="horz" wrap="square" lIns="491109" tIns="24003" rIns="443103" bIns="24003"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latin typeface="Book Antiqua" pitchFamily="18" charset="0"/>
              </a:rPr>
              <a:t>Processing</a:t>
            </a:r>
            <a:endParaRPr lang="en-US" sz="1800" kern="1200" dirty="0">
              <a:solidFill>
                <a:schemeClr val="bg1"/>
              </a:solidFill>
              <a:latin typeface="Book Antiqua" pitchFamily="18" charset="0"/>
            </a:endParaRPr>
          </a:p>
        </p:txBody>
      </p:sp>
      <p:sp>
        <p:nvSpPr>
          <p:cNvPr id="32" name="Freeform 31"/>
          <p:cNvSpPr/>
          <p:nvPr/>
        </p:nvSpPr>
        <p:spPr>
          <a:xfrm>
            <a:off x="6425851" y="1920818"/>
            <a:ext cx="2079793" cy="770625"/>
          </a:xfrm>
          <a:custGeom>
            <a:avLst/>
            <a:gdLst>
              <a:gd name="connsiteX0" fmla="*/ 0 w 2181001"/>
              <a:gd name="connsiteY0" fmla="*/ 0 h 838200"/>
              <a:gd name="connsiteX1" fmla="*/ 1761901 w 2181001"/>
              <a:gd name="connsiteY1" fmla="*/ 0 h 838200"/>
              <a:gd name="connsiteX2" fmla="*/ 2181001 w 2181001"/>
              <a:gd name="connsiteY2" fmla="*/ 419100 h 838200"/>
              <a:gd name="connsiteX3" fmla="*/ 1761901 w 2181001"/>
              <a:gd name="connsiteY3" fmla="*/ 838200 h 838200"/>
              <a:gd name="connsiteX4" fmla="*/ 0 w 2181001"/>
              <a:gd name="connsiteY4" fmla="*/ 838200 h 838200"/>
              <a:gd name="connsiteX5" fmla="*/ 419100 w 2181001"/>
              <a:gd name="connsiteY5" fmla="*/ 419100 h 838200"/>
              <a:gd name="connsiteX6" fmla="*/ 0 w 2181001"/>
              <a:gd name="connsiteY6" fmla="*/ 0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001" h="838200">
                <a:moveTo>
                  <a:pt x="0" y="0"/>
                </a:moveTo>
                <a:lnTo>
                  <a:pt x="1761901" y="0"/>
                </a:lnTo>
                <a:lnTo>
                  <a:pt x="2181001" y="419100"/>
                </a:lnTo>
                <a:lnTo>
                  <a:pt x="1761901" y="838200"/>
                </a:lnTo>
                <a:lnTo>
                  <a:pt x="0" y="838200"/>
                </a:lnTo>
                <a:lnTo>
                  <a:pt x="419100" y="419100"/>
                </a:lnTo>
                <a:lnTo>
                  <a:pt x="0" y="0"/>
                </a:lnTo>
                <a:close/>
              </a:path>
            </a:pathLst>
          </a:custGeom>
          <a:solidFill>
            <a:schemeClr val="tx2">
              <a:lumMod val="60000"/>
              <a:lumOff val="40000"/>
            </a:schemeClr>
          </a:solidFill>
          <a:effectLst>
            <a:outerShdw blurRad="50800" dist="38100" dir="5400000" algn="t"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spcFirstLastPara="0" vert="horz" wrap="square" lIns="491109" tIns="24003" rIns="443103" bIns="24003"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effectLst/>
                <a:latin typeface="Book Antiqua" pitchFamily="18" charset="0"/>
              </a:rPr>
              <a:t>Storage</a:t>
            </a:r>
            <a:endParaRPr lang="en-US" sz="1800" kern="1200" dirty="0">
              <a:solidFill>
                <a:schemeClr val="bg1"/>
              </a:solidFill>
              <a:effectLst/>
              <a:latin typeface="Book Antiqua" pitchFamily="18" charset="0"/>
            </a:endParaRPr>
          </a:p>
        </p:txBody>
      </p:sp>
      <p:sp>
        <p:nvSpPr>
          <p:cNvPr id="6" name="TextBox 5"/>
          <p:cNvSpPr txBox="1"/>
          <p:nvPr/>
        </p:nvSpPr>
        <p:spPr>
          <a:xfrm>
            <a:off x="762000" y="2934753"/>
            <a:ext cx="7620000" cy="338554"/>
          </a:xfrm>
          <a:prstGeom prst="rect">
            <a:avLst/>
          </a:prstGeom>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600" b="1" dirty="0" smtClean="0">
                <a:latin typeface="Book Antiqua" pitchFamily="18" charset="0"/>
              </a:rPr>
              <a:t>Quality Management Systems</a:t>
            </a:r>
            <a:endParaRPr lang="en-US" sz="1600" b="1" dirty="0">
              <a:latin typeface="Book Antiqua" pitchFamily="18" charset="0"/>
            </a:endParaRPr>
          </a:p>
        </p:txBody>
      </p:sp>
      <p:pic>
        <p:nvPicPr>
          <p:cNvPr id="17" name="Picture 16" descr="logo.tif"/>
          <p:cNvPicPr>
            <a:picLocks noChangeAspect="1"/>
          </p:cNvPicPr>
          <p:nvPr/>
        </p:nvPicPr>
        <p:blipFill>
          <a:blip r:embed="rId3" cstate="email">
            <a:clrChange>
              <a:clrFrom>
                <a:srgbClr val="FDFDFD"/>
              </a:clrFrom>
              <a:clrTo>
                <a:srgbClr val="FDFDFD">
                  <a:alpha val="0"/>
                </a:srgbClr>
              </a:clrTo>
            </a:clrChange>
          </a:blip>
          <a:stretch>
            <a:fillRect/>
          </a:stretch>
        </p:blipFill>
        <p:spPr>
          <a:xfrm>
            <a:off x="1739365" y="6025480"/>
            <a:ext cx="623896" cy="129119"/>
          </a:xfrm>
          <a:prstGeom prst="rect">
            <a:avLst/>
          </a:prstGeom>
        </p:spPr>
      </p:pic>
      <p:sp>
        <p:nvSpPr>
          <p:cNvPr id="18" name="TextBox 17"/>
          <p:cNvSpPr txBox="1"/>
          <p:nvPr/>
        </p:nvSpPr>
        <p:spPr>
          <a:xfrm>
            <a:off x="753534" y="5966572"/>
            <a:ext cx="7077974" cy="600164"/>
          </a:xfrm>
          <a:prstGeom prst="rect">
            <a:avLst/>
          </a:prstGeom>
          <a:noFill/>
        </p:spPr>
        <p:txBody>
          <a:bodyPr wrap="square" rtlCol="0">
            <a:spAutoFit/>
          </a:bodyPr>
          <a:lstStyle/>
          <a:p>
            <a:pPr>
              <a:buFont typeface="Wingdings" pitchFamily="2" charset="2"/>
              <a:buChar char="§"/>
            </a:pPr>
            <a:r>
              <a:rPr lang="en-US" sz="1100" dirty="0" smtClean="0">
                <a:latin typeface="Book Antiqua" pitchFamily="18" charset="0"/>
              </a:rPr>
              <a:t>   Audited by                   for financial year 2009-10</a:t>
            </a:r>
          </a:p>
          <a:p>
            <a:pPr>
              <a:buFont typeface="Wingdings" pitchFamily="2" charset="2"/>
              <a:buChar char="§"/>
            </a:pPr>
            <a:endParaRPr lang="en-US" sz="1100" dirty="0" smtClean="0">
              <a:latin typeface="Book Antiqua" pitchFamily="18" charset="0"/>
            </a:endParaRPr>
          </a:p>
          <a:p>
            <a:pPr>
              <a:buFont typeface="Wingdings" pitchFamily="2" charset="2"/>
              <a:buChar char="§"/>
            </a:pPr>
            <a:r>
              <a:rPr lang="en-US" sz="1100" dirty="0" smtClean="0">
                <a:latin typeface="Book Antiqua" pitchFamily="18" charset="0"/>
              </a:rPr>
              <a:t>   Technology Partner                                    </a:t>
            </a:r>
            <a:r>
              <a:rPr lang="en-US" sz="800" dirty="0" smtClean="0">
                <a:latin typeface="Book Antiqua" pitchFamily="18" charset="0"/>
              </a:rPr>
              <a:t>(www.sewoncellontech.com/www.rmsbio.net)</a:t>
            </a:r>
          </a:p>
        </p:txBody>
      </p:sp>
      <p:pic>
        <p:nvPicPr>
          <p:cNvPr id="21" name="Picture 20" descr="certificates ISO.jpg"/>
          <p:cNvPicPr>
            <a:picLocks noChangeAspect="1"/>
          </p:cNvPicPr>
          <p:nvPr/>
        </p:nvPicPr>
        <p:blipFill>
          <a:blip r:embed="rId4" cstate="email"/>
          <a:stretch>
            <a:fillRect/>
          </a:stretch>
        </p:blipFill>
        <p:spPr>
          <a:xfrm>
            <a:off x="812797" y="3501108"/>
            <a:ext cx="1295904" cy="16692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Picture 21" descr="certificates GCP.jpg"/>
          <p:cNvPicPr>
            <a:picLocks noChangeAspect="1"/>
          </p:cNvPicPr>
          <p:nvPr/>
        </p:nvPicPr>
        <p:blipFill>
          <a:blip r:embed="rId5" cstate="email"/>
          <a:stretch>
            <a:fillRect/>
          </a:stretch>
        </p:blipFill>
        <p:spPr>
          <a:xfrm>
            <a:off x="5522585" y="3501108"/>
            <a:ext cx="1295904" cy="16692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Picture 22" descr="certificates GLP.jpg"/>
          <p:cNvPicPr>
            <a:picLocks noChangeAspect="1"/>
          </p:cNvPicPr>
          <p:nvPr/>
        </p:nvPicPr>
        <p:blipFill>
          <a:blip r:embed="rId6" cstate="email"/>
          <a:stretch>
            <a:fillRect/>
          </a:stretch>
        </p:blipFill>
        <p:spPr>
          <a:xfrm>
            <a:off x="3952656" y="3501108"/>
            <a:ext cx="1295904" cy="16692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descr="certificates GMP.jpg"/>
          <p:cNvPicPr>
            <a:picLocks noChangeAspect="1"/>
          </p:cNvPicPr>
          <p:nvPr/>
        </p:nvPicPr>
        <p:blipFill>
          <a:blip r:embed="rId7" cstate="email"/>
          <a:stretch>
            <a:fillRect/>
          </a:stretch>
        </p:blipFill>
        <p:spPr>
          <a:xfrm>
            <a:off x="2382726" y="3501108"/>
            <a:ext cx="1295904" cy="16692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 name="Picture 25" descr="sewon logo.jpg"/>
          <p:cNvPicPr>
            <a:picLocks noChangeAspect="1"/>
          </p:cNvPicPr>
          <p:nvPr/>
        </p:nvPicPr>
        <p:blipFill>
          <a:blip r:embed="rId8" cstate="email">
            <a:clrChange>
              <a:clrFrom>
                <a:srgbClr val="FFFFFF"/>
              </a:clrFrom>
              <a:clrTo>
                <a:srgbClr val="FFFFFF">
                  <a:alpha val="0"/>
                </a:srgbClr>
              </a:clrTo>
            </a:clrChange>
          </a:blip>
          <a:stretch>
            <a:fillRect/>
          </a:stretch>
        </p:blipFill>
        <p:spPr>
          <a:xfrm>
            <a:off x="2238483" y="6298634"/>
            <a:ext cx="1157860" cy="258931"/>
          </a:xfrm>
          <a:prstGeom prst="rect">
            <a:avLst/>
          </a:prstGeom>
        </p:spPr>
      </p:pic>
      <p:sp>
        <p:nvSpPr>
          <p:cNvPr id="43" name="Slide Number Placeholder 42"/>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7</a:t>
            </a:fld>
            <a:endParaRPr lang="en-US" dirty="0">
              <a:solidFill>
                <a:srgbClr val="800080"/>
              </a:solidFill>
              <a:latin typeface="Book Antiqua" pitchFamily="18" charset="0"/>
            </a:endParaRPr>
          </a:p>
        </p:txBody>
      </p:sp>
      <p:sp>
        <p:nvSpPr>
          <p:cNvPr id="44" name="TextBox 43"/>
          <p:cNvSpPr txBox="1"/>
          <p:nvPr/>
        </p:nvSpPr>
        <p:spPr>
          <a:xfrm>
            <a:off x="874536" y="5297840"/>
            <a:ext cx="1117989" cy="289441"/>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1100" dirty="0" smtClean="0"/>
              <a:t>ISO 13485:2003</a:t>
            </a:r>
            <a:endParaRPr lang="en-US" sz="1100" dirty="0"/>
          </a:p>
        </p:txBody>
      </p:sp>
      <p:sp>
        <p:nvSpPr>
          <p:cNvPr id="45" name="TextBox 44"/>
          <p:cNvSpPr txBox="1"/>
          <p:nvPr/>
        </p:nvSpPr>
        <p:spPr>
          <a:xfrm>
            <a:off x="2722937" y="5309119"/>
            <a:ext cx="493881" cy="289441"/>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1100" dirty="0" smtClean="0"/>
              <a:t>GMP</a:t>
            </a:r>
            <a:endParaRPr lang="en-US" sz="1100" dirty="0"/>
          </a:p>
        </p:txBody>
      </p:sp>
      <p:sp>
        <p:nvSpPr>
          <p:cNvPr id="46" name="TextBox 45"/>
          <p:cNvSpPr txBox="1"/>
          <p:nvPr/>
        </p:nvSpPr>
        <p:spPr>
          <a:xfrm>
            <a:off x="4418917" y="5302577"/>
            <a:ext cx="480313" cy="289441"/>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1100" dirty="0" smtClean="0"/>
              <a:t>GCP </a:t>
            </a:r>
            <a:endParaRPr lang="en-US" sz="1100" dirty="0"/>
          </a:p>
        </p:txBody>
      </p:sp>
      <p:sp>
        <p:nvSpPr>
          <p:cNvPr id="47" name="TextBox 46"/>
          <p:cNvSpPr txBox="1"/>
          <p:nvPr/>
        </p:nvSpPr>
        <p:spPr>
          <a:xfrm>
            <a:off x="5916286" y="5309087"/>
            <a:ext cx="463353" cy="289441"/>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1100" dirty="0" smtClean="0"/>
              <a:t>GLP </a:t>
            </a:r>
            <a:endParaRPr lang="en-US" sz="1100" dirty="0"/>
          </a:p>
        </p:txBody>
      </p:sp>
      <p:pic>
        <p:nvPicPr>
          <p:cNvPr id="33" name="Picture 32" descr="FDA CERTIFICATE.jpg"/>
          <p:cNvPicPr>
            <a:picLocks noChangeAspect="1"/>
          </p:cNvPicPr>
          <p:nvPr/>
        </p:nvPicPr>
        <p:blipFill>
          <a:blip r:embed="rId9" cstate="email"/>
          <a:stretch>
            <a:fillRect/>
          </a:stretch>
        </p:blipFill>
        <p:spPr>
          <a:xfrm>
            <a:off x="7048504" y="3439885"/>
            <a:ext cx="1388244" cy="1781366"/>
          </a:xfrm>
          <a:prstGeom prst="rect">
            <a:avLst/>
          </a:prstGeom>
          <a:effectLst>
            <a:outerShdw blurRad="50800" dist="38100" dir="2700000" algn="tl" rotWithShape="0">
              <a:prstClr val="black">
                <a:alpha val="40000"/>
              </a:prstClr>
            </a:outerShdw>
          </a:effectLst>
        </p:spPr>
      </p:pic>
      <p:sp>
        <p:nvSpPr>
          <p:cNvPr id="34" name="TextBox 33"/>
          <p:cNvSpPr txBox="1"/>
          <p:nvPr/>
        </p:nvSpPr>
        <p:spPr>
          <a:xfrm>
            <a:off x="7472948" y="5319969"/>
            <a:ext cx="441305" cy="289441"/>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1100" dirty="0" smtClean="0"/>
              <a:t>FDA</a:t>
            </a:r>
            <a:endParaRPr lang="en-US" sz="1100" dirty="0"/>
          </a:p>
        </p:txBody>
      </p:sp>
      <p:grpSp>
        <p:nvGrpSpPr>
          <p:cNvPr id="38" name="Group 12"/>
          <p:cNvGrpSpPr>
            <a:grpSpLocks/>
          </p:cNvGrpSpPr>
          <p:nvPr/>
        </p:nvGrpSpPr>
        <p:grpSpPr bwMode="auto">
          <a:xfrm>
            <a:off x="7971433" y="6313715"/>
            <a:ext cx="792534" cy="337457"/>
            <a:chOff x="3815594" y="5067857"/>
            <a:chExt cx="2249487" cy="836610"/>
          </a:xfrm>
          <a:effectLst/>
        </p:grpSpPr>
        <p:pic>
          <p:nvPicPr>
            <p:cNvPr id="39" name="Picture 13" descr="logo.png"/>
            <p:cNvPicPr>
              <a:picLocks noChangeAspect="1"/>
            </p:cNvPicPr>
            <p:nvPr/>
          </p:nvPicPr>
          <p:blipFill>
            <a:blip r:embed="rId10" cstate="email"/>
            <a:srcRect/>
            <a:stretch>
              <a:fillRect/>
            </a:stretch>
          </p:blipFill>
          <p:spPr bwMode="auto">
            <a:xfrm>
              <a:off x="4055306" y="5067857"/>
              <a:ext cx="284163" cy="241299"/>
            </a:xfrm>
            <a:prstGeom prst="rect">
              <a:avLst/>
            </a:prstGeom>
            <a:noFill/>
            <a:ln w="9525">
              <a:noFill/>
              <a:miter lim="800000"/>
              <a:headEnd/>
              <a:tailEnd/>
            </a:ln>
          </p:spPr>
        </p:pic>
        <p:pic>
          <p:nvPicPr>
            <p:cNvPr id="40" name="Picture 14" descr="logo 1.png"/>
            <p:cNvPicPr>
              <a:picLocks noChangeAspect="1"/>
            </p:cNvPicPr>
            <p:nvPr/>
          </p:nvPicPr>
          <p:blipFill>
            <a:blip r:embed="rId11" cstate="email"/>
            <a:srcRect/>
            <a:stretch>
              <a:fillRect/>
            </a:stretch>
          </p:blipFill>
          <p:spPr bwMode="auto">
            <a:xfrm>
              <a:off x="4144205" y="5085319"/>
              <a:ext cx="166689" cy="204788"/>
            </a:xfrm>
            <a:prstGeom prst="rect">
              <a:avLst/>
            </a:prstGeom>
            <a:noFill/>
            <a:ln w="9525">
              <a:noFill/>
              <a:miter lim="800000"/>
              <a:headEnd/>
              <a:tailEnd/>
            </a:ln>
          </p:spPr>
        </p:pic>
        <p:pic>
          <p:nvPicPr>
            <p:cNvPr id="41" name="Picture 35" descr="logo 2.png"/>
            <p:cNvPicPr>
              <a:picLocks noChangeAspect="1"/>
            </p:cNvPicPr>
            <p:nvPr/>
          </p:nvPicPr>
          <p:blipFill>
            <a:blip r:embed="rId12" cstate="email"/>
            <a:srcRect/>
            <a:stretch>
              <a:fillRect/>
            </a:stretch>
          </p:blipFill>
          <p:spPr bwMode="auto">
            <a:xfrm>
              <a:off x="3931481" y="5228195"/>
              <a:ext cx="2057401" cy="461962"/>
            </a:xfrm>
            <a:prstGeom prst="rect">
              <a:avLst/>
            </a:prstGeom>
            <a:noFill/>
            <a:ln w="9525">
              <a:noFill/>
              <a:miter lim="800000"/>
              <a:headEnd/>
              <a:tailEnd/>
            </a:ln>
          </p:spPr>
        </p:pic>
        <p:pic>
          <p:nvPicPr>
            <p:cNvPr id="42" name="Picture 17" descr="logo 5.png"/>
            <p:cNvPicPr>
              <a:picLocks noChangeAspect="1"/>
            </p:cNvPicPr>
            <p:nvPr/>
          </p:nvPicPr>
          <p:blipFill>
            <a:blip r:embed="rId13"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9" name="TextBox 8"/>
          <p:cNvSpPr txBox="1"/>
          <p:nvPr/>
        </p:nvSpPr>
        <p:spPr>
          <a:xfrm>
            <a:off x="76200" y="543580"/>
            <a:ext cx="8382000" cy="523220"/>
          </a:xfrm>
          <a:prstGeom prst="rect">
            <a:avLst/>
          </a:prstGeom>
          <a:noFill/>
        </p:spPr>
        <p:txBody>
          <a:bodyPr wrap="square" rtlCol="0">
            <a:spAutoFit/>
          </a:bodyPr>
          <a:lstStyle/>
          <a:p>
            <a:r>
              <a:rPr lang="en-US" sz="2800" b="1" dirty="0" smtClean="0">
                <a:solidFill>
                  <a:schemeClr val="bg1"/>
                </a:solidFill>
                <a:effectLst>
                  <a:outerShdw blurRad="38100" dist="38100" dir="2700000" algn="tl">
                    <a:srgbClr val="000000">
                      <a:alpha val="43137"/>
                    </a:srgbClr>
                  </a:outerShdw>
                </a:effectLst>
                <a:latin typeface="Book Antiqua" pitchFamily="18" charset="0"/>
              </a:rPr>
              <a:t>EXPERIENCED  MANAGEMENT TEAM</a:t>
            </a:r>
            <a:endParaRPr lang="en-US" sz="2800" b="1" dirty="0">
              <a:solidFill>
                <a:schemeClr val="bg1"/>
              </a:solidFill>
              <a:effectLst>
                <a:outerShdw blurRad="38100" dist="38100" dir="2700000" algn="tl">
                  <a:srgbClr val="000000">
                    <a:alpha val="43137"/>
                  </a:srgbClr>
                </a:outerShdw>
              </a:effectLst>
              <a:latin typeface="Book Antiqua" pitchFamily="18" charset="0"/>
            </a:endParaRPr>
          </a:p>
        </p:txBody>
      </p:sp>
      <p:sp>
        <p:nvSpPr>
          <p:cNvPr id="33" name="Slide Number Placeholder 32"/>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8</a:t>
            </a:fld>
            <a:endParaRPr lang="en-US" dirty="0">
              <a:solidFill>
                <a:srgbClr val="800080"/>
              </a:solidFill>
              <a:latin typeface="Book Antiqua" pitchFamily="18" charset="0"/>
            </a:endParaRPr>
          </a:p>
        </p:txBody>
      </p:sp>
      <p:pic>
        <p:nvPicPr>
          <p:cNvPr id="23" name="Picture 22" descr="Yash Sir photo.png"/>
          <p:cNvPicPr>
            <a:picLocks noChangeAspect="1"/>
          </p:cNvPicPr>
          <p:nvPr/>
        </p:nvPicPr>
        <p:blipFill>
          <a:blip r:embed="rId3" cstate="print"/>
          <a:stretch>
            <a:fillRect/>
          </a:stretch>
        </p:blipFill>
        <p:spPr>
          <a:xfrm>
            <a:off x="189601" y="1339489"/>
            <a:ext cx="966339" cy="979167"/>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4" name="Rectangle 23"/>
          <p:cNvSpPr/>
          <p:nvPr/>
        </p:nvSpPr>
        <p:spPr>
          <a:xfrm>
            <a:off x="1297171" y="1287268"/>
            <a:ext cx="5316279" cy="276999"/>
          </a:xfrm>
          <a:prstGeom prst="rect">
            <a:avLst/>
          </a:prstGeom>
        </p:spPr>
        <p:txBody>
          <a:bodyPr wrap="square">
            <a:spAutoFit/>
          </a:bodyPr>
          <a:lstStyle/>
          <a:p>
            <a:r>
              <a:rPr lang="en-US" sz="1200" b="1" dirty="0" smtClean="0">
                <a:latin typeface="Book Antiqua" pitchFamily="18" charset="0"/>
              </a:rPr>
              <a:t>Mr. Yash Sanghavi , </a:t>
            </a:r>
            <a:r>
              <a:rPr lang="en-US" sz="1050" dirty="0" smtClean="0">
                <a:latin typeface="Book Antiqua" pitchFamily="18" charset="0"/>
              </a:rPr>
              <a:t>Managing Director &amp; CEO</a:t>
            </a:r>
            <a:endParaRPr lang="en-US" sz="1050" dirty="0">
              <a:latin typeface="Book Antiqua" pitchFamily="18" charset="0"/>
            </a:endParaRPr>
          </a:p>
        </p:txBody>
      </p:sp>
      <p:cxnSp>
        <p:nvCxnSpPr>
          <p:cNvPr id="26" name="Straight Connector 25"/>
          <p:cNvCxnSpPr/>
          <p:nvPr/>
        </p:nvCxnSpPr>
        <p:spPr>
          <a:xfrm>
            <a:off x="175437" y="2446861"/>
            <a:ext cx="8755912" cy="0"/>
          </a:xfrm>
          <a:prstGeom prst="line">
            <a:avLst/>
          </a:prstGeom>
          <a:ln w="9525">
            <a:prstDash val="solid"/>
          </a:ln>
        </p:spPr>
        <p:style>
          <a:lnRef idx="1">
            <a:schemeClr val="accent4"/>
          </a:lnRef>
          <a:fillRef idx="0">
            <a:schemeClr val="accent4"/>
          </a:fillRef>
          <a:effectRef idx="0">
            <a:schemeClr val="accent4"/>
          </a:effectRef>
          <a:fontRef idx="minor">
            <a:schemeClr val="tx1"/>
          </a:fontRef>
        </p:style>
      </p:cxnSp>
      <p:sp>
        <p:nvSpPr>
          <p:cNvPr id="31" name="TextBox 30"/>
          <p:cNvSpPr txBox="1"/>
          <p:nvPr/>
        </p:nvSpPr>
        <p:spPr>
          <a:xfrm>
            <a:off x="1281221" y="2601984"/>
            <a:ext cx="3641651" cy="276999"/>
          </a:xfrm>
          <a:prstGeom prst="rect">
            <a:avLst/>
          </a:prstGeom>
          <a:noFill/>
        </p:spPr>
        <p:txBody>
          <a:bodyPr wrap="square" rtlCol="0">
            <a:spAutoFit/>
          </a:bodyPr>
          <a:lstStyle/>
          <a:p>
            <a:r>
              <a:rPr lang="en-US" sz="1200" b="1" dirty="0" smtClean="0">
                <a:latin typeface="Book Antiqua" pitchFamily="18" charset="0"/>
              </a:rPr>
              <a:t>Dr. Satyen Sanghavi, </a:t>
            </a:r>
            <a:r>
              <a:rPr lang="en-US" sz="1050" dirty="0" smtClean="0">
                <a:latin typeface="Book Antiqua" pitchFamily="18" charset="0"/>
              </a:rPr>
              <a:t>Chief Scientific Officer</a:t>
            </a:r>
            <a:endParaRPr lang="en-US" sz="1050" dirty="0">
              <a:latin typeface="Book Antiqua" pitchFamily="18" charset="0"/>
            </a:endParaRPr>
          </a:p>
        </p:txBody>
      </p:sp>
      <p:cxnSp>
        <p:nvCxnSpPr>
          <p:cNvPr id="38" name="Straight Connector 37"/>
          <p:cNvCxnSpPr/>
          <p:nvPr/>
        </p:nvCxnSpPr>
        <p:spPr>
          <a:xfrm>
            <a:off x="138229" y="3875249"/>
            <a:ext cx="8763000" cy="0"/>
          </a:xfrm>
          <a:prstGeom prst="line">
            <a:avLst/>
          </a:prstGeom>
        </p:spPr>
        <p:style>
          <a:lnRef idx="1">
            <a:schemeClr val="accent4"/>
          </a:lnRef>
          <a:fillRef idx="0">
            <a:schemeClr val="accent4"/>
          </a:fillRef>
          <a:effectRef idx="0">
            <a:schemeClr val="accent4"/>
          </a:effectRef>
          <a:fontRef idx="minor">
            <a:schemeClr val="tx1"/>
          </a:fontRef>
        </p:style>
      </p:cxnSp>
      <p:sp>
        <p:nvSpPr>
          <p:cNvPr id="39" name="TextBox 38"/>
          <p:cNvSpPr txBox="1"/>
          <p:nvPr/>
        </p:nvSpPr>
        <p:spPr>
          <a:xfrm>
            <a:off x="1281219" y="5600647"/>
            <a:ext cx="3769242" cy="276999"/>
          </a:xfrm>
          <a:prstGeom prst="rect">
            <a:avLst/>
          </a:prstGeom>
          <a:noFill/>
        </p:spPr>
        <p:txBody>
          <a:bodyPr wrap="square" rtlCol="0">
            <a:spAutoFit/>
          </a:bodyPr>
          <a:lstStyle/>
          <a:p>
            <a:r>
              <a:rPr lang="en-IN" sz="1200" b="1" dirty="0" smtClean="0">
                <a:latin typeface="Book Antiqua" pitchFamily="18" charset="0"/>
              </a:rPr>
              <a:t>Dr. Charul Bhanji, </a:t>
            </a:r>
            <a:r>
              <a:rPr lang="en-US" sz="1050" dirty="0" smtClean="0">
                <a:latin typeface="Book Antiqua" pitchFamily="18" charset="0"/>
              </a:rPr>
              <a:t>Technical Director</a:t>
            </a:r>
            <a:endParaRPr lang="en-US" sz="1050" dirty="0">
              <a:latin typeface="Book Antiqua" pitchFamily="18" charset="0"/>
            </a:endParaRPr>
          </a:p>
        </p:txBody>
      </p:sp>
      <p:sp>
        <p:nvSpPr>
          <p:cNvPr id="46" name="TextBox 45"/>
          <p:cNvSpPr txBox="1"/>
          <p:nvPr/>
        </p:nvSpPr>
        <p:spPr>
          <a:xfrm>
            <a:off x="1291853" y="5792735"/>
            <a:ext cx="7442714" cy="707886"/>
          </a:xfrm>
          <a:prstGeom prst="rect">
            <a:avLst/>
          </a:prstGeom>
          <a:noFill/>
        </p:spPr>
        <p:txBody>
          <a:bodyPr wrap="square" rtlCol="0">
            <a:spAutoFit/>
          </a:bodyPr>
          <a:lstStyle/>
          <a:p>
            <a:pPr algn="just">
              <a:lnSpc>
                <a:spcPct val="200000"/>
              </a:lnSpc>
              <a:buFont typeface="Wingdings" pitchFamily="2" charset="2"/>
              <a:buChar char="§"/>
            </a:pPr>
            <a:r>
              <a:rPr lang="en-IN" sz="1000" dirty="0" smtClean="0">
                <a:latin typeface="Book Antiqua" pitchFamily="18" charset="0"/>
              </a:rPr>
              <a:t>   Graduate in medicine</a:t>
            </a:r>
            <a:r>
              <a:rPr lang="en-US" sz="1000" dirty="0" smtClean="0">
                <a:latin typeface="Book Antiqua" pitchFamily="18" charset="0"/>
              </a:rPr>
              <a:t>. </a:t>
            </a:r>
            <a:r>
              <a:rPr lang="en-IN" sz="1000" dirty="0" smtClean="0">
                <a:latin typeface="Book Antiqua" pitchFamily="18" charset="0"/>
              </a:rPr>
              <a:t>Post graduate diploma in hospital administration. </a:t>
            </a:r>
          </a:p>
          <a:p>
            <a:pPr algn="just">
              <a:lnSpc>
                <a:spcPct val="200000"/>
              </a:lnSpc>
              <a:buFont typeface="Wingdings" pitchFamily="2" charset="2"/>
              <a:buChar char="§"/>
            </a:pPr>
            <a:r>
              <a:rPr lang="en-IN" sz="1000" dirty="0" smtClean="0">
                <a:latin typeface="Book Antiqua" pitchFamily="18" charset="0"/>
              </a:rPr>
              <a:t>   </a:t>
            </a:r>
            <a:r>
              <a:rPr lang="en-US" sz="1000" dirty="0" smtClean="0">
                <a:latin typeface="Book Antiqua" pitchFamily="18" charset="0"/>
              </a:rPr>
              <a:t>Over 15 years experience in Clinical Practice with extensive work in Operation Theater Management.</a:t>
            </a:r>
          </a:p>
        </p:txBody>
      </p:sp>
      <p:cxnSp>
        <p:nvCxnSpPr>
          <p:cNvPr id="60" name="Straight Connector 59"/>
          <p:cNvCxnSpPr/>
          <p:nvPr/>
        </p:nvCxnSpPr>
        <p:spPr>
          <a:xfrm>
            <a:off x="128266" y="5353338"/>
            <a:ext cx="8763000" cy="0"/>
          </a:xfrm>
          <a:prstGeom prst="line">
            <a:avLst/>
          </a:prstGeom>
        </p:spPr>
        <p:style>
          <a:lnRef idx="1">
            <a:schemeClr val="accent4"/>
          </a:lnRef>
          <a:fillRef idx="0">
            <a:schemeClr val="accent4"/>
          </a:fillRef>
          <a:effectRef idx="0">
            <a:schemeClr val="accent4"/>
          </a:effectRef>
          <a:fontRef idx="minor">
            <a:schemeClr val="tx1"/>
          </a:fontRef>
        </p:style>
      </p:cxnSp>
      <p:sp>
        <p:nvSpPr>
          <p:cNvPr id="64" name="TextBox 63"/>
          <p:cNvSpPr txBox="1"/>
          <p:nvPr/>
        </p:nvSpPr>
        <p:spPr>
          <a:xfrm>
            <a:off x="1281704" y="4041648"/>
            <a:ext cx="4428460" cy="276999"/>
          </a:xfrm>
          <a:prstGeom prst="rect">
            <a:avLst/>
          </a:prstGeom>
          <a:noFill/>
        </p:spPr>
        <p:txBody>
          <a:bodyPr wrap="square" rtlCol="0">
            <a:spAutoFit/>
          </a:bodyPr>
          <a:lstStyle/>
          <a:p>
            <a:r>
              <a:rPr lang="en-US" sz="1200" b="1" dirty="0" smtClean="0">
                <a:latin typeface="Book Antiqua" pitchFamily="18" charset="0"/>
              </a:rPr>
              <a:t>Ms. Manjeeri Desai, </a:t>
            </a:r>
            <a:r>
              <a:rPr lang="en-US" sz="1050" dirty="0" smtClean="0">
                <a:latin typeface="Book Antiqua" pitchFamily="18" charset="0"/>
              </a:rPr>
              <a:t>Chief Administrative Officer </a:t>
            </a:r>
            <a:endParaRPr lang="en-US" sz="1050" dirty="0">
              <a:latin typeface="Book Antiqua" pitchFamily="18" charset="0"/>
            </a:endParaRPr>
          </a:p>
        </p:txBody>
      </p:sp>
      <p:sp>
        <p:nvSpPr>
          <p:cNvPr id="65" name="TextBox 64"/>
          <p:cNvSpPr txBox="1"/>
          <p:nvPr/>
        </p:nvSpPr>
        <p:spPr>
          <a:xfrm>
            <a:off x="1271068" y="4419316"/>
            <a:ext cx="7012202" cy="938719"/>
          </a:xfrm>
          <a:prstGeom prst="rect">
            <a:avLst/>
          </a:prstGeom>
          <a:noFill/>
        </p:spPr>
        <p:txBody>
          <a:bodyPr wrap="square" rtlCol="0">
            <a:spAutoFit/>
          </a:bodyPr>
          <a:lstStyle/>
          <a:p>
            <a:pPr>
              <a:buFont typeface="Wingdings" pitchFamily="2" charset="2"/>
              <a:buChar char="§"/>
            </a:pPr>
            <a:r>
              <a:rPr lang="en-US" sz="1000" dirty="0" smtClean="0">
                <a:latin typeface="Book Antiqua" pitchFamily="18" charset="0"/>
              </a:rPr>
              <a:t>     Currently serving as the Chief Administrative officer at RMS, has been the part of the organization since its inception.</a:t>
            </a:r>
          </a:p>
          <a:p>
            <a:pPr>
              <a:buFont typeface="Wingdings" pitchFamily="2" charset="2"/>
              <a:buChar char="§"/>
            </a:pPr>
            <a:endParaRPr lang="en-US" sz="1000" dirty="0" smtClean="0">
              <a:latin typeface="Book Antiqua" pitchFamily="18" charset="0"/>
            </a:endParaRPr>
          </a:p>
          <a:p>
            <a:pPr marL="174625" indent="-174625">
              <a:buFont typeface="Wingdings" pitchFamily="2" charset="2"/>
              <a:buChar char="§"/>
            </a:pPr>
            <a:r>
              <a:rPr lang="en-US" sz="1000" dirty="0" smtClean="0">
                <a:latin typeface="Book Antiqua" pitchFamily="18" charset="0"/>
              </a:rPr>
              <a:t> Graduate in Pharmacy and a Business Administration with an experience of over 14 years in the various fields of    operations, regulatory and legal administration</a:t>
            </a:r>
          </a:p>
          <a:p>
            <a:pPr algn="just">
              <a:lnSpc>
                <a:spcPct val="150000"/>
              </a:lnSpc>
              <a:buFont typeface="Wingdings" pitchFamily="2" charset="2"/>
              <a:buChar char="§"/>
            </a:pPr>
            <a:endParaRPr lang="en-US" sz="1000" dirty="0">
              <a:latin typeface="Book Antiqua" pitchFamily="18" charset="0"/>
            </a:endParaRPr>
          </a:p>
        </p:txBody>
      </p:sp>
      <p:pic>
        <p:nvPicPr>
          <p:cNvPr id="27" name="Picture 26" descr="satyen sir photo.jpg"/>
          <p:cNvPicPr>
            <a:picLocks noChangeAspect="1"/>
          </p:cNvPicPr>
          <p:nvPr/>
        </p:nvPicPr>
        <p:blipFill>
          <a:blip r:embed="rId4" cstate="print"/>
          <a:stretch>
            <a:fillRect/>
          </a:stretch>
        </p:blipFill>
        <p:spPr>
          <a:xfrm>
            <a:off x="227564" y="2554563"/>
            <a:ext cx="937207" cy="1190506"/>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8" name="Group 12"/>
          <p:cNvGrpSpPr>
            <a:grpSpLocks/>
          </p:cNvGrpSpPr>
          <p:nvPr/>
        </p:nvGrpSpPr>
        <p:grpSpPr bwMode="auto">
          <a:xfrm>
            <a:off x="7971433" y="6313715"/>
            <a:ext cx="792534" cy="337457"/>
            <a:chOff x="3815594" y="5067857"/>
            <a:chExt cx="2249487" cy="836610"/>
          </a:xfrm>
          <a:effectLst/>
        </p:grpSpPr>
        <p:pic>
          <p:nvPicPr>
            <p:cNvPr id="29"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30"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40"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41"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pic>
        <p:nvPicPr>
          <p:cNvPr id="34" name="Picture 33" descr="manjeeri mam con.jpg"/>
          <p:cNvPicPr>
            <a:picLocks noChangeAspect="1"/>
          </p:cNvPicPr>
          <p:nvPr/>
        </p:nvPicPr>
        <p:blipFill>
          <a:blip r:embed="rId9" cstate="print"/>
          <a:stretch>
            <a:fillRect/>
          </a:stretch>
        </p:blipFill>
        <p:spPr>
          <a:xfrm>
            <a:off x="217497" y="4019590"/>
            <a:ext cx="1005266" cy="1190766"/>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5" name="TextBox 34"/>
          <p:cNvSpPr txBox="1"/>
          <p:nvPr/>
        </p:nvSpPr>
        <p:spPr>
          <a:xfrm>
            <a:off x="1271068" y="2904771"/>
            <a:ext cx="7198018" cy="707886"/>
          </a:xfrm>
          <a:prstGeom prst="rect">
            <a:avLst/>
          </a:prstGeom>
          <a:noFill/>
        </p:spPr>
        <p:txBody>
          <a:bodyPr wrap="square" rtlCol="0">
            <a:spAutoFit/>
          </a:bodyPr>
          <a:lstStyle/>
          <a:p>
            <a:pPr algn="just"/>
            <a:r>
              <a:rPr lang="en-US" sz="1000" dirty="0" smtClean="0">
                <a:latin typeface="Book Antiqua" pitchFamily="18" charset="0"/>
              </a:rPr>
              <a:t>Having graduated as one of India’s first Stem Cell Technology experts, Dr. </a:t>
            </a:r>
            <a:r>
              <a:rPr lang="en-US" sz="1000" dirty="0" err="1" smtClean="0">
                <a:latin typeface="Book Antiqua" pitchFamily="18" charset="0"/>
              </a:rPr>
              <a:t>Satyen</a:t>
            </a:r>
            <a:r>
              <a:rPr lang="en-US" sz="1000" dirty="0" smtClean="0">
                <a:latin typeface="Book Antiqua" pitchFamily="18" charset="0"/>
              </a:rPr>
              <a:t> </a:t>
            </a:r>
            <a:r>
              <a:rPr lang="en-US" sz="1000" dirty="0" err="1" smtClean="0">
                <a:latin typeface="Book Antiqua" pitchFamily="18" charset="0"/>
              </a:rPr>
              <a:t>Sanghavi’s</a:t>
            </a:r>
            <a:r>
              <a:rPr lang="en-US" sz="1000" dirty="0" smtClean="0">
                <a:latin typeface="Book Antiqua" pitchFamily="18" charset="0"/>
              </a:rPr>
              <a:t> passion to deliver safe and effective patient-specific regenerative medical treatments in India is unmistakable. His technical expertise coupled with his managerial experience has enabled RMS </a:t>
            </a:r>
            <a:r>
              <a:rPr lang="en-US" sz="1000" dirty="0" err="1" smtClean="0">
                <a:latin typeface="Book Antiqua" pitchFamily="18" charset="0"/>
              </a:rPr>
              <a:t>Regrow</a:t>
            </a:r>
            <a:r>
              <a:rPr lang="en-US" sz="1000" baseline="30000" dirty="0" smtClean="0">
                <a:latin typeface="Book Antiqua" pitchFamily="18" charset="0"/>
              </a:rPr>
              <a:t>®</a:t>
            </a:r>
            <a:r>
              <a:rPr lang="en-US" sz="1000" dirty="0" smtClean="0">
                <a:latin typeface="Book Antiqua" pitchFamily="18" charset="0"/>
              </a:rPr>
              <a:t> to achieve several milestones in the early stages of its existence. His penchant for detail and diligence have ensured the company’s consistent delivery of quality medical services and products. </a:t>
            </a:r>
            <a:endParaRPr lang="en-US" sz="1000" dirty="0">
              <a:latin typeface="Book Antiqua" pitchFamily="18" charset="0"/>
            </a:endParaRPr>
          </a:p>
        </p:txBody>
      </p:sp>
      <p:sp>
        <p:nvSpPr>
          <p:cNvPr id="36" name="TextBox 35"/>
          <p:cNvSpPr txBox="1"/>
          <p:nvPr/>
        </p:nvSpPr>
        <p:spPr>
          <a:xfrm>
            <a:off x="1281953" y="1549591"/>
            <a:ext cx="7502817" cy="938719"/>
          </a:xfrm>
          <a:prstGeom prst="rect">
            <a:avLst/>
          </a:prstGeom>
          <a:noFill/>
        </p:spPr>
        <p:txBody>
          <a:bodyPr wrap="square" rtlCol="0">
            <a:spAutoFit/>
          </a:bodyPr>
          <a:lstStyle/>
          <a:p>
            <a:pPr algn="just"/>
            <a:r>
              <a:rPr lang="en-US" sz="1000" dirty="0" smtClean="0">
                <a:latin typeface="Book Antiqua" pitchFamily="18" charset="0"/>
              </a:rPr>
              <a:t>The Founder &amp; Director - </a:t>
            </a:r>
            <a:r>
              <a:rPr lang="en-US" sz="1000" dirty="0" err="1" smtClean="0">
                <a:latin typeface="Book Antiqua" pitchFamily="18" charset="0"/>
              </a:rPr>
              <a:t>Satyan</a:t>
            </a:r>
            <a:r>
              <a:rPr lang="en-US" sz="1000" dirty="0" smtClean="0">
                <a:latin typeface="Book Antiqua" pitchFamily="18" charset="0"/>
              </a:rPr>
              <a:t> Group of Companies, Mr. Yash Sanghavi has been in the Pharmaceutical and Medical Insurance  industry for the last three decades.  His vision to improve the Indian healthcare scenario led to the establishment of RMS </a:t>
            </a:r>
            <a:r>
              <a:rPr lang="en-US" sz="1000" dirty="0" err="1" smtClean="0">
                <a:latin typeface="Book Antiqua" pitchFamily="18" charset="0"/>
              </a:rPr>
              <a:t>Regrow</a:t>
            </a:r>
            <a:r>
              <a:rPr lang="en-US" sz="1000" baseline="30000" dirty="0" smtClean="0">
                <a:latin typeface="Book Antiqua" pitchFamily="18" charset="0"/>
              </a:rPr>
              <a:t>®</a:t>
            </a:r>
            <a:r>
              <a:rPr lang="en-US" sz="1000" dirty="0" smtClean="0">
                <a:latin typeface="Book Antiqua" pitchFamily="18" charset="0"/>
              </a:rPr>
              <a:t> with its focus on  Regenerative medicine. His able leadership and management have inspired  constant innovation and have enabled the company to achieve excellence in the biotechnological field.</a:t>
            </a:r>
          </a:p>
          <a:p>
            <a:pPr algn="just">
              <a:lnSpc>
                <a:spcPct val="150000"/>
              </a:lnSpc>
              <a:buFont typeface="Wingdings" pitchFamily="2" charset="2"/>
              <a:buChar char="§"/>
            </a:pPr>
            <a:endParaRPr lang="en-US" sz="1000" dirty="0">
              <a:latin typeface="Book Antiqua" pitchFamily="18" charset="0"/>
            </a:endParaRPr>
          </a:p>
        </p:txBody>
      </p:sp>
      <p:pic>
        <p:nvPicPr>
          <p:cNvPr id="25" name="Picture 24" descr="IMG_4968.JPG"/>
          <p:cNvPicPr>
            <a:picLocks noChangeAspect="1"/>
          </p:cNvPicPr>
          <p:nvPr/>
        </p:nvPicPr>
        <p:blipFill>
          <a:blip r:embed="rId10" cstate="print"/>
          <a:srcRect l="19146" t="-826" r="19146"/>
          <a:stretch>
            <a:fillRect/>
          </a:stretch>
        </p:blipFill>
        <p:spPr>
          <a:xfrm>
            <a:off x="207034" y="5495026"/>
            <a:ext cx="966158" cy="1052422"/>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3" name="Slide Number Placeholder 32"/>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9</a:t>
            </a:fld>
            <a:endParaRPr lang="en-US" dirty="0">
              <a:solidFill>
                <a:srgbClr val="800080"/>
              </a:solidFill>
              <a:latin typeface="Book Antiqua" pitchFamily="18" charset="0"/>
            </a:endParaRPr>
          </a:p>
        </p:txBody>
      </p:sp>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2049" name="Picture 1" descr="DSC_0308"/>
          <p:cNvPicPr>
            <a:picLocks noChangeAspect="1" noChangeArrowheads="1"/>
          </p:cNvPicPr>
          <p:nvPr/>
        </p:nvPicPr>
        <p:blipFill>
          <a:blip r:embed="rId3" cstate="print"/>
          <a:srcRect b="17703"/>
          <a:stretch>
            <a:fillRect/>
          </a:stretch>
        </p:blipFill>
        <p:spPr bwMode="auto">
          <a:xfrm>
            <a:off x="185624" y="4515998"/>
            <a:ext cx="1044206" cy="1253641"/>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51" name="Rectangle 3"/>
          <p:cNvSpPr>
            <a:spLocks noChangeArrowheads="1"/>
          </p:cNvSpPr>
          <p:nvPr/>
        </p:nvSpPr>
        <p:spPr bwMode="auto">
          <a:xfrm>
            <a:off x="1480167" y="4579416"/>
            <a:ext cx="2497800"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Book Antiqua" pitchFamily="18" charset="0"/>
                <a:ea typeface="Calibri" pitchFamily="34" charset="0"/>
                <a:cs typeface="Times New Roman" pitchFamily="18" charset="0"/>
              </a:rPr>
              <a:t>Dr. Vinayak V.Kedage, </a:t>
            </a:r>
            <a:r>
              <a:rPr kumimoji="0" lang="en-US" sz="1050" b="0" i="0" u="none" strike="noStrike" cap="none" normalizeH="0" baseline="0" dirty="0" smtClean="0">
                <a:ln>
                  <a:noFill/>
                </a:ln>
                <a:solidFill>
                  <a:schemeClr val="tx1"/>
                </a:solidFill>
                <a:effectLst/>
                <a:latin typeface="Book Antiqua" pitchFamily="18" charset="0"/>
                <a:ea typeface="Calibri" pitchFamily="34" charset="0"/>
                <a:cs typeface="Times New Roman" pitchFamily="18" charset="0"/>
              </a:rPr>
              <a:t>Lab Director</a:t>
            </a:r>
          </a:p>
        </p:txBody>
      </p:sp>
      <p:sp>
        <p:nvSpPr>
          <p:cNvPr id="205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42" name="TextBox 41"/>
          <p:cNvSpPr txBox="1"/>
          <p:nvPr/>
        </p:nvSpPr>
        <p:spPr>
          <a:xfrm>
            <a:off x="1480167" y="4816542"/>
            <a:ext cx="7261062" cy="1323439"/>
          </a:xfrm>
          <a:prstGeom prst="rect">
            <a:avLst/>
          </a:prstGeom>
          <a:noFill/>
        </p:spPr>
        <p:txBody>
          <a:bodyPr wrap="square" rtlCol="0">
            <a:spAutoFit/>
          </a:bodyPr>
          <a:lstStyle/>
          <a:p>
            <a:pPr algn="just">
              <a:lnSpc>
                <a:spcPct val="200000"/>
              </a:lnSpc>
              <a:buFont typeface="Wingdings" pitchFamily="2" charset="2"/>
              <a:buChar char="§"/>
            </a:pPr>
            <a:r>
              <a:rPr lang="en-US" sz="1000" dirty="0" smtClean="0">
                <a:latin typeface="Book Antiqua" pitchFamily="18" charset="0"/>
              </a:rPr>
              <a:t>  PhD in Cytogenetics &amp; Cell Culture</a:t>
            </a:r>
          </a:p>
          <a:p>
            <a:pPr marL="119063" indent="-119063" algn="just">
              <a:lnSpc>
                <a:spcPct val="200000"/>
              </a:lnSpc>
              <a:buFont typeface="Wingdings" pitchFamily="2" charset="2"/>
              <a:buChar char="§"/>
            </a:pPr>
            <a:r>
              <a:rPr lang="en-US" sz="1000" dirty="0" smtClean="0">
                <a:latin typeface="Book Antiqua" pitchFamily="18" charset="0"/>
              </a:rPr>
              <a:t>Responsible for overall operation  and administration of  RMS Regrow’s  Cell Processing Center ™(CPC)  </a:t>
            </a:r>
          </a:p>
          <a:p>
            <a:pPr algn="just">
              <a:lnSpc>
                <a:spcPct val="200000"/>
              </a:lnSpc>
              <a:buFont typeface="Wingdings" pitchFamily="2" charset="2"/>
              <a:buChar char="§"/>
            </a:pPr>
            <a:endParaRPr lang="en-US" sz="1000" dirty="0" smtClean="0">
              <a:latin typeface="Book Antiqua" pitchFamily="18" charset="0"/>
            </a:endParaRPr>
          </a:p>
          <a:p>
            <a:pPr algn="just">
              <a:lnSpc>
                <a:spcPct val="200000"/>
              </a:lnSpc>
              <a:buFont typeface="Wingdings" pitchFamily="2" charset="2"/>
              <a:buChar char="§"/>
            </a:pPr>
            <a:endParaRPr lang="en-US" sz="1000" dirty="0">
              <a:latin typeface="Book Antiqua" pitchFamily="18" charset="0"/>
            </a:endParaRPr>
          </a:p>
        </p:txBody>
      </p:sp>
      <p:cxnSp>
        <p:nvCxnSpPr>
          <p:cNvPr id="43" name="Straight Connector 42"/>
          <p:cNvCxnSpPr/>
          <p:nvPr/>
        </p:nvCxnSpPr>
        <p:spPr>
          <a:xfrm>
            <a:off x="131134" y="4297604"/>
            <a:ext cx="8763000" cy="0"/>
          </a:xfrm>
          <a:prstGeom prst="line">
            <a:avLst/>
          </a:prstGeom>
        </p:spPr>
        <p:style>
          <a:lnRef idx="1">
            <a:schemeClr val="accent4"/>
          </a:lnRef>
          <a:fillRef idx="0">
            <a:schemeClr val="accent4"/>
          </a:fillRef>
          <a:effectRef idx="0">
            <a:schemeClr val="accent4"/>
          </a:effectRef>
          <a:fontRef idx="minor">
            <a:schemeClr val="tx1"/>
          </a:fontRef>
        </p:style>
      </p:cxnSp>
      <p:sp>
        <p:nvSpPr>
          <p:cNvPr id="44" name="TextBox 43"/>
          <p:cNvSpPr txBox="1"/>
          <p:nvPr/>
        </p:nvSpPr>
        <p:spPr>
          <a:xfrm>
            <a:off x="1389826" y="2922171"/>
            <a:ext cx="5119578" cy="276999"/>
          </a:xfrm>
          <a:prstGeom prst="rect">
            <a:avLst/>
          </a:prstGeom>
          <a:noFill/>
        </p:spPr>
        <p:txBody>
          <a:bodyPr wrap="square" rtlCol="0">
            <a:spAutoFit/>
          </a:bodyPr>
          <a:lstStyle/>
          <a:p>
            <a:r>
              <a:rPr lang="en-US" sz="1200" b="1" dirty="0" smtClean="0">
                <a:latin typeface="Book Antiqua" pitchFamily="18" charset="0"/>
              </a:rPr>
              <a:t>Mr. Subhrojyoti Choudhury, </a:t>
            </a:r>
            <a:r>
              <a:rPr lang="en-US" sz="1050" dirty="0" smtClean="0">
                <a:latin typeface="Book Antiqua" pitchFamily="18" charset="0"/>
              </a:rPr>
              <a:t>General Manager – Sales &amp; Marketing</a:t>
            </a:r>
            <a:endParaRPr lang="en-US" sz="1050" dirty="0">
              <a:latin typeface="Book Antiqua" pitchFamily="18" charset="0"/>
            </a:endParaRPr>
          </a:p>
        </p:txBody>
      </p:sp>
      <p:sp>
        <p:nvSpPr>
          <p:cNvPr id="47" name="TextBox 46"/>
          <p:cNvSpPr txBox="1"/>
          <p:nvPr/>
        </p:nvSpPr>
        <p:spPr>
          <a:xfrm>
            <a:off x="1438046" y="1380689"/>
            <a:ext cx="4607504" cy="276999"/>
          </a:xfrm>
          <a:prstGeom prst="rect">
            <a:avLst/>
          </a:prstGeom>
          <a:noFill/>
        </p:spPr>
        <p:txBody>
          <a:bodyPr wrap="square" rtlCol="0">
            <a:spAutoFit/>
          </a:bodyPr>
          <a:lstStyle/>
          <a:p>
            <a:r>
              <a:rPr lang="en-US" sz="1200" b="1" dirty="0" smtClean="0">
                <a:latin typeface="Book Antiqua" pitchFamily="18" charset="0"/>
              </a:rPr>
              <a:t>Dr. Supriya Chincholkar, </a:t>
            </a:r>
            <a:r>
              <a:rPr lang="en-US" sz="1050" dirty="0" smtClean="0">
                <a:latin typeface="Book Antiqua" pitchFamily="18" charset="0"/>
              </a:rPr>
              <a:t>Medical Director</a:t>
            </a:r>
            <a:endParaRPr lang="en-US" sz="1050" dirty="0">
              <a:latin typeface="Book Antiqua" pitchFamily="18" charset="0"/>
            </a:endParaRPr>
          </a:p>
        </p:txBody>
      </p:sp>
      <p:sp>
        <p:nvSpPr>
          <p:cNvPr id="48" name="TextBox 47"/>
          <p:cNvSpPr txBox="1"/>
          <p:nvPr/>
        </p:nvSpPr>
        <p:spPr>
          <a:xfrm>
            <a:off x="1416687" y="1643781"/>
            <a:ext cx="7411819" cy="707886"/>
          </a:xfrm>
          <a:prstGeom prst="rect">
            <a:avLst/>
          </a:prstGeom>
          <a:noFill/>
        </p:spPr>
        <p:txBody>
          <a:bodyPr wrap="square" rtlCol="0">
            <a:spAutoFit/>
          </a:bodyPr>
          <a:lstStyle/>
          <a:p>
            <a:pPr algn="just">
              <a:lnSpc>
                <a:spcPct val="200000"/>
              </a:lnSpc>
              <a:buFont typeface="Wingdings" pitchFamily="2" charset="2"/>
              <a:buChar char="§"/>
            </a:pPr>
            <a:r>
              <a:rPr lang="en-US" sz="1000" dirty="0" smtClean="0">
                <a:latin typeface="Book Antiqua" pitchFamily="18" charset="0"/>
              </a:rPr>
              <a:t>  Diplomat of National Board, DNB in Pathology.</a:t>
            </a:r>
          </a:p>
          <a:p>
            <a:pPr algn="just">
              <a:lnSpc>
                <a:spcPct val="200000"/>
              </a:lnSpc>
              <a:buFont typeface="Wingdings" pitchFamily="2" charset="2"/>
              <a:buChar char="§"/>
            </a:pPr>
            <a:r>
              <a:rPr lang="en-US" sz="1000" dirty="0" smtClean="0">
                <a:latin typeface="Book Antiqua" pitchFamily="18" charset="0"/>
              </a:rPr>
              <a:t>  Has worked in the field of molecular biology and immunohistochemistry including BACTEC systems .</a:t>
            </a:r>
          </a:p>
        </p:txBody>
      </p:sp>
      <p:cxnSp>
        <p:nvCxnSpPr>
          <p:cNvPr id="49" name="Straight Connector 48"/>
          <p:cNvCxnSpPr/>
          <p:nvPr/>
        </p:nvCxnSpPr>
        <p:spPr>
          <a:xfrm>
            <a:off x="113406" y="2718343"/>
            <a:ext cx="8763000" cy="0"/>
          </a:xfrm>
          <a:prstGeom prst="line">
            <a:avLst/>
          </a:prstGeom>
        </p:spPr>
        <p:style>
          <a:lnRef idx="1">
            <a:schemeClr val="accent4"/>
          </a:lnRef>
          <a:fillRef idx="0">
            <a:schemeClr val="accent4"/>
          </a:fillRef>
          <a:effectRef idx="0">
            <a:schemeClr val="accent4"/>
          </a:effectRef>
          <a:fontRef idx="minor">
            <a:schemeClr val="tx1"/>
          </a:fontRef>
        </p:style>
      </p:cxnSp>
      <p:pic>
        <p:nvPicPr>
          <p:cNvPr id="51" name="Picture 50" descr="Subhro Choudhury.jpg"/>
          <p:cNvPicPr>
            <a:picLocks noChangeAspect="1"/>
          </p:cNvPicPr>
          <p:nvPr/>
        </p:nvPicPr>
        <p:blipFill>
          <a:blip r:embed="rId4" cstate="print"/>
          <a:stretch>
            <a:fillRect/>
          </a:stretch>
        </p:blipFill>
        <p:spPr>
          <a:xfrm>
            <a:off x="261258" y="2939143"/>
            <a:ext cx="892628" cy="1175657"/>
          </a:xfrm>
          <a:prstGeom prst="rect">
            <a:avLst/>
          </a:prstGeom>
          <a:solidFill>
            <a:srgbClr val="FFFFFF">
              <a:shade val="85000"/>
            </a:srgbClr>
          </a:solidFill>
          <a:ln w="381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2" name="Picture 51" descr="IMG_1254.JPG"/>
          <p:cNvPicPr>
            <a:picLocks noChangeAspect="1"/>
          </p:cNvPicPr>
          <p:nvPr/>
        </p:nvPicPr>
        <p:blipFill>
          <a:blip r:embed="rId5" cstate="print">
            <a:lum bright="10000"/>
          </a:blip>
          <a:srcRect l="33915" t="6349" r="34127" b="65715"/>
          <a:stretch>
            <a:fillRect/>
          </a:stretch>
        </p:blipFill>
        <p:spPr>
          <a:xfrm>
            <a:off x="217714" y="1404258"/>
            <a:ext cx="980642" cy="1142999"/>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1" name="Group 12"/>
          <p:cNvGrpSpPr>
            <a:grpSpLocks/>
          </p:cNvGrpSpPr>
          <p:nvPr/>
        </p:nvGrpSpPr>
        <p:grpSpPr bwMode="auto">
          <a:xfrm>
            <a:off x="7971433" y="6313715"/>
            <a:ext cx="792534" cy="337457"/>
            <a:chOff x="3815594" y="5067857"/>
            <a:chExt cx="2249487" cy="836610"/>
          </a:xfrm>
          <a:effectLst/>
        </p:grpSpPr>
        <p:pic>
          <p:nvPicPr>
            <p:cNvPr id="22" name="Picture 13" descr="logo.png"/>
            <p:cNvPicPr>
              <a:picLocks noChangeAspect="1"/>
            </p:cNvPicPr>
            <p:nvPr/>
          </p:nvPicPr>
          <p:blipFill>
            <a:blip r:embed="rId6" cstate="email"/>
            <a:srcRect/>
            <a:stretch>
              <a:fillRect/>
            </a:stretch>
          </p:blipFill>
          <p:spPr bwMode="auto">
            <a:xfrm>
              <a:off x="4055306" y="5067857"/>
              <a:ext cx="284163" cy="241299"/>
            </a:xfrm>
            <a:prstGeom prst="rect">
              <a:avLst/>
            </a:prstGeom>
            <a:noFill/>
            <a:ln w="9525">
              <a:noFill/>
              <a:miter lim="800000"/>
              <a:headEnd/>
              <a:tailEnd/>
            </a:ln>
          </p:spPr>
        </p:pic>
        <p:pic>
          <p:nvPicPr>
            <p:cNvPr id="23" name="Picture 14" descr="logo 1.png"/>
            <p:cNvPicPr>
              <a:picLocks noChangeAspect="1"/>
            </p:cNvPicPr>
            <p:nvPr/>
          </p:nvPicPr>
          <p:blipFill>
            <a:blip r:embed="rId7" cstate="email"/>
            <a:srcRect/>
            <a:stretch>
              <a:fillRect/>
            </a:stretch>
          </p:blipFill>
          <p:spPr bwMode="auto">
            <a:xfrm>
              <a:off x="4144205" y="5085319"/>
              <a:ext cx="166689" cy="204788"/>
            </a:xfrm>
            <a:prstGeom prst="rect">
              <a:avLst/>
            </a:prstGeom>
            <a:noFill/>
            <a:ln w="9525">
              <a:noFill/>
              <a:miter lim="800000"/>
              <a:headEnd/>
              <a:tailEnd/>
            </a:ln>
          </p:spPr>
        </p:pic>
        <p:pic>
          <p:nvPicPr>
            <p:cNvPr id="24" name="Picture 35" descr="logo 2.png"/>
            <p:cNvPicPr>
              <a:picLocks noChangeAspect="1"/>
            </p:cNvPicPr>
            <p:nvPr/>
          </p:nvPicPr>
          <p:blipFill>
            <a:blip r:embed="rId8" cstate="email"/>
            <a:srcRect/>
            <a:stretch>
              <a:fillRect/>
            </a:stretch>
          </p:blipFill>
          <p:spPr bwMode="auto">
            <a:xfrm>
              <a:off x="3931481" y="5228195"/>
              <a:ext cx="2057401" cy="461962"/>
            </a:xfrm>
            <a:prstGeom prst="rect">
              <a:avLst/>
            </a:prstGeom>
            <a:noFill/>
            <a:ln w="9525">
              <a:noFill/>
              <a:miter lim="800000"/>
              <a:headEnd/>
              <a:tailEnd/>
            </a:ln>
          </p:spPr>
        </p:pic>
        <p:pic>
          <p:nvPicPr>
            <p:cNvPr id="25" name="Picture 17" descr="logo 5.png"/>
            <p:cNvPicPr>
              <a:picLocks noChangeAspect="1"/>
            </p:cNvPicPr>
            <p:nvPr/>
          </p:nvPicPr>
          <p:blipFill>
            <a:blip r:embed="rId9" cstate="email"/>
            <a:srcRect/>
            <a:stretch>
              <a:fillRect/>
            </a:stretch>
          </p:blipFill>
          <p:spPr bwMode="auto">
            <a:xfrm>
              <a:off x="3815594" y="5756830"/>
              <a:ext cx="2249487" cy="147637"/>
            </a:xfrm>
            <a:prstGeom prst="rect">
              <a:avLst/>
            </a:prstGeom>
            <a:noFill/>
            <a:ln w="9525">
              <a:noFill/>
              <a:miter lim="800000"/>
              <a:headEnd/>
              <a:tailEnd/>
            </a:ln>
          </p:spPr>
        </p:pic>
      </p:grpSp>
      <p:sp>
        <p:nvSpPr>
          <p:cNvPr id="26" name="TextBox 25"/>
          <p:cNvSpPr txBox="1"/>
          <p:nvPr/>
        </p:nvSpPr>
        <p:spPr>
          <a:xfrm>
            <a:off x="1389824" y="3234587"/>
            <a:ext cx="7442714" cy="707886"/>
          </a:xfrm>
          <a:prstGeom prst="rect">
            <a:avLst/>
          </a:prstGeom>
          <a:noFill/>
        </p:spPr>
        <p:txBody>
          <a:bodyPr wrap="square" rtlCol="0">
            <a:spAutoFit/>
          </a:bodyPr>
          <a:lstStyle/>
          <a:p>
            <a:pPr algn="just">
              <a:lnSpc>
                <a:spcPct val="200000"/>
              </a:lnSpc>
              <a:buFont typeface="Wingdings" pitchFamily="2" charset="2"/>
              <a:buChar char="§"/>
            </a:pPr>
            <a:r>
              <a:rPr lang="en-IN" sz="1000" dirty="0" smtClean="0">
                <a:latin typeface="Book Antiqua" pitchFamily="18" charset="0"/>
              </a:rPr>
              <a:t>   Graduate in </a:t>
            </a:r>
            <a:r>
              <a:rPr lang="en-US" sz="1000" dirty="0" smtClean="0">
                <a:latin typeface="Book Antiqua" pitchFamily="18" charset="0"/>
              </a:rPr>
              <a:t>biology.  </a:t>
            </a:r>
            <a:r>
              <a:rPr lang="en-IN" sz="1000" dirty="0" smtClean="0">
                <a:latin typeface="Book Antiqua" pitchFamily="18" charset="0"/>
              </a:rPr>
              <a:t>Post graduate in Business Administration with focus on Marketing.</a:t>
            </a:r>
          </a:p>
          <a:p>
            <a:pPr algn="just">
              <a:lnSpc>
                <a:spcPct val="200000"/>
              </a:lnSpc>
              <a:buFont typeface="Wingdings" pitchFamily="2" charset="2"/>
              <a:buChar char="§"/>
            </a:pPr>
            <a:r>
              <a:rPr lang="en-IN" sz="1000" dirty="0" smtClean="0">
                <a:latin typeface="Book Antiqua" pitchFamily="18" charset="0"/>
              </a:rPr>
              <a:t>   </a:t>
            </a:r>
            <a:r>
              <a:rPr lang="en-US" sz="1000" dirty="0" smtClean="0">
                <a:latin typeface="Book Antiqua" pitchFamily="18" charset="0"/>
              </a:rPr>
              <a:t>Over 20 years experience in  the Indian Healthcare  industry</a:t>
            </a:r>
          </a:p>
        </p:txBody>
      </p:sp>
    </p:spTree>
  </p:cSld>
  <p:clrMapOvr>
    <a:masterClrMapping/>
  </p:clrMapOvr>
  <p:transition spd="slow"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12" name="Rectangle 11"/>
          <p:cNvSpPr/>
          <p:nvPr/>
        </p:nvSpPr>
        <p:spPr>
          <a:xfrm>
            <a:off x="0" y="642257"/>
            <a:ext cx="7772399" cy="400110"/>
          </a:xfrm>
          <a:prstGeom prst="rect">
            <a:avLst/>
          </a:prstGeom>
        </p:spPr>
        <p:txBody>
          <a:bodyPr wrap="square">
            <a:spAutoFit/>
          </a:bodyPr>
          <a:lstStyle/>
          <a:p>
            <a:r>
              <a:rPr lang="en-US" sz="2000" b="1" dirty="0" smtClean="0">
                <a:solidFill>
                  <a:schemeClr val="bg1"/>
                </a:solidFill>
                <a:effectLst>
                  <a:outerShdw blurRad="38100" dist="38100" dir="2700000" algn="tl">
                    <a:srgbClr val="000000">
                      <a:alpha val="43137"/>
                    </a:srgbClr>
                  </a:outerShdw>
                </a:effectLst>
                <a:latin typeface="Book Antiqua" pitchFamily="18" charset="0"/>
              </a:rPr>
              <a:t>INTEGRATED SALES AND MARKETING PLATFORM</a:t>
            </a:r>
            <a:endParaRPr lang="en-US" sz="2000" b="1" dirty="0">
              <a:solidFill>
                <a:schemeClr val="bg1"/>
              </a:solidFill>
              <a:effectLst>
                <a:outerShdw blurRad="38100" dist="38100" dir="2700000" algn="tl">
                  <a:srgbClr val="000000">
                    <a:alpha val="43137"/>
                  </a:srgbClr>
                </a:outerShdw>
              </a:effectLst>
              <a:latin typeface="Book Antiqua" pitchFamily="18" charset="0"/>
            </a:endParaRPr>
          </a:p>
        </p:txBody>
      </p:sp>
      <p:sp>
        <p:nvSpPr>
          <p:cNvPr id="14" name="Freeform 13"/>
          <p:cNvSpPr/>
          <p:nvPr/>
        </p:nvSpPr>
        <p:spPr>
          <a:xfrm>
            <a:off x="2971815" y="1371600"/>
            <a:ext cx="5791200" cy="1162992"/>
          </a:xfrm>
          <a:custGeom>
            <a:avLst/>
            <a:gdLst>
              <a:gd name="connsiteX0" fmla="*/ 0 w 6096000"/>
              <a:gd name="connsiteY0" fmla="*/ 116299 h 1162992"/>
              <a:gd name="connsiteX1" fmla="*/ 34063 w 6096000"/>
              <a:gd name="connsiteY1" fmla="*/ 34063 h 1162992"/>
              <a:gd name="connsiteX2" fmla="*/ 116299 w 6096000"/>
              <a:gd name="connsiteY2" fmla="*/ 0 h 1162992"/>
              <a:gd name="connsiteX3" fmla="*/ 5979701 w 6096000"/>
              <a:gd name="connsiteY3" fmla="*/ 0 h 1162992"/>
              <a:gd name="connsiteX4" fmla="*/ 6061937 w 6096000"/>
              <a:gd name="connsiteY4" fmla="*/ 34063 h 1162992"/>
              <a:gd name="connsiteX5" fmla="*/ 6096000 w 6096000"/>
              <a:gd name="connsiteY5" fmla="*/ 116299 h 1162992"/>
              <a:gd name="connsiteX6" fmla="*/ 6096000 w 6096000"/>
              <a:gd name="connsiteY6" fmla="*/ 1046693 h 1162992"/>
              <a:gd name="connsiteX7" fmla="*/ 6061937 w 6096000"/>
              <a:gd name="connsiteY7" fmla="*/ 1128929 h 1162992"/>
              <a:gd name="connsiteX8" fmla="*/ 5979701 w 6096000"/>
              <a:gd name="connsiteY8" fmla="*/ 1162992 h 1162992"/>
              <a:gd name="connsiteX9" fmla="*/ 116299 w 6096000"/>
              <a:gd name="connsiteY9" fmla="*/ 1162992 h 1162992"/>
              <a:gd name="connsiteX10" fmla="*/ 34063 w 6096000"/>
              <a:gd name="connsiteY10" fmla="*/ 1128929 h 1162992"/>
              <a:gd name="connsiteX11" fmla="*/ 0 w 6096000"/>
              <a:gd name="connsiteY11" fmla="*/ 1046693 h 1162992"/>
              <a:gd name="connsiteX12" fmla="*/ 0 w 6096000"/>
              <a:gd name="connsiteY12" fmla="*/ 116299 h 11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96000" h="1162992">
                <a:moveTo>
                  <a:pt x="0" y="116299"/>
                </a:moveTo>
                <a:cubicBezTo>
                  <a:pt x="0" y="85455"/>
                  <a:pt x="12253" y="55873"/>
                  <a:pt x="34063" y="34063"/>
                </a:cubicBezTo>
                <a:cubicBezTo>
                  <a:pt x="55873" y="12253"/>
                  <a:pt x="85454" y="0"/>
                  <a:pt x="116299" y="0"/>
                </a:cubicBezTo>
                <a:lnTo>
                  <a:pt x="5979701" y="0"/>
                </a:lnTo>
                <a:cubicBezTo>
                  <a:pt x="6010545" y="0"/>
                  <a:pt x="6040127" y="12253"/>
                  <a:pt x="6061937" y="34063"/>
                </a:cubicBezTo>
                <a:cubicBezTo>
                  <a:pt x="6083747" y="55873"/>
                  <a:pt x="6096000" y="85454"/>
                  <a:pt x="6096000" y="116299"/>
                </a:cubicBezTo>
                <a:lnTo>
                  <a:pt x="6096000" y="1046693"/>
                </a:lnTo>
                <a:cubicBezTo>
                  <a:pt x="6096000" y="1077537"/>
                  <a:pt x="6083747" y="1107119"/>
                  <a:pt x="6061937" y="1128929"/>
                </a:cubicBezTo>
                <a:cubicBezTo>
                  <a:pt x="6040127" y="1150739"/>
                  <a:pt x="6010546" y="1162992"/>
                  <a:pt x="5979701" y="1162992"/>
                </a:cubicBezTo>
                <a:lnTo>
                  <a:pt x="116299" y="1162992"/>
                </a:lnTo>
                <a:cubicBezTo>
                  <a:pt x="85455" y="1162992"/>
                  <a:pt x="55873" y="1150739"/>
                  <a:pt x="34063" y="1128929"/>
                </a:cubicBezTo>
                <a:cubicBezTo>
                  <a:pt x="12253" y="1107119"/>
                  <a:pt x="0" y="1077538"/>
                  <a:pt x="0" y="1046693"/>
                </a:cubicBezTo>
                <a:lnTo>
                  <a:pt x="0" y="116299"/>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19319" tIns="83820" rIns="83821" bIns="83820" numCol="1" spcCol="1270" anchor="t" anchorCtr="0">
            <a:noAutofit/>
          </a:bodyPr>
          <a:lstStyle/>
          <a:p>
            <a:pPr lvl="0" algn="l" defTabSz="977900">
              <a:lnSpc>
                <a:spcPct val="90000"/>
              </a:lnSpc>
              <a:spcBef>
                <a:spcPct val="0"/>
              </a:spcBef>
              <a:spcAft>
                <a:spcPct val="35000"/>
              </a:spcAft>
            </a:pPr>
            <a:endParaRPr lang="en-US" sz="2200" kern="1200" dirty="0" smtClean="0"/>
          </a:p>
          <a:p>
            <a:pPr marL="171450" lvl="1" indent="-171450" algn="l" defTabSz="755650">
              <a:lnSpc>
                <a:spcPct val="90000"/>
              </a:lnSpc>
              <a:spcBef>
                <a:spcPct val="0"/>
              </a:spcBef>
              <a:spcAft>
                <a:spcPct val="15000"/>
              </a:spcAft>
              <a:buChar char="••"/>
            </a:pPr>
            <a:endParaRPr lang="en-US" sz="1700" kern="1200" dirty="0"/>
          </a:p>
        </p:txBody>
      </p:sp>
      <p:sp>
        <p:nvSpPr>
          <p:cNvPr id="16" name="Freeform 15"/>
          <p:cNvSpPr/>
          <p:nvPr/>
        </p:nvSpPr>
        <p:spPr>
          <a:xfrm>
            <a:off x="217299" y="2650891"/>
            <a:ext cx="5791200" cy="1162992"/>
          </a:xfrm>
          <a:custGeom>
            <a:avLst/>
            <a:gdLst>
              <a:gd name="connsiteX0" fmla="*/ 0 w 6096000"/>
              <a:gd name="connsiteY0" fmla="*/ 116299 h 1162992"/>
              <a:gd name="connsiteX1" fmla="*/ 34063 w 6096000"/>
              <a:gd name="connsiteY1" fmla="*/ 34063 h 1162992"/>
              <a:gd name="connsiteX2" fmla="*/ 116299 w 6096000"/>
              <a:gd name="connsiteY2" fmla="*/ 0 h 1162992"/>
              <a:gd name="connsiteX3" fmla="*/ 5979701 w 6096000"/>
              <a:gd name="connsiteY3" fmla="*/ 0 h 1162992"/>
              <a:gd name="connsiteX4" fmla="*/ 6061937 w 6096000"/>
              <a:gd name="connsiteY4" fmla="*/ 34063 h 1162992"/>
              <a:gd name="connsiteX5" fmla="*/ 6096000 w 6096000"/>
              <a:gd name="connsiteY5" fmla="*/ 116299 h 1162992"/>
              <a:gd name="connsiteX6" fmla="*/ 6096000 w 6096000"/>
              <a:gd name="connsiteY6" fmla="*/ 1046693 h 1162992"/>
              <a:gd name="connsiteX7" fmla="*/ 6061937 w 6096000"/>
              <a:gd name="connsiteY7" fmla="*/ 1128929 h 1162992"/>
              <a:gd name="connsiteX8" fmla="*/ 5979701 w 6096000"/>
              <a:gd name="connsiteY8" fmla="*/ 1162992 h 1162992"/>
              <a:gd name="connsiteX9" fmla="*/ 116299 w 6096000"/>
              <a:gd name="connsiteY9" fmla="*/ 1162992 h 1162992"/>
              <a:gd name="connsiteX10" fmla="*/ 34063 w 6096000"/>
              <a:gd name="connsiteY10" fmla="*/ 1128929 h 1162992"/>
              <a:gd name="connsiteX11" fmla="*/ 0 w 6096000"/>
              <a:gd name="connsiteY11" fmla="*/ 1046693 h 1162992"/>
              <a:gd name="connsiteX12" fmla="*/ 0 w 6096000"/>
              <a:gd name="connsiteY12" fmla="*/ 116299 h 11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96000" h="1162992">
                <a:moveTo>
                  <a:pt x="0" y="116299"/>
                </a:moveTo>
                <a:cubicBezTo>
                  <a:pt x="0" y="85455"/>
                  <a:pt x="12253" y="55873"/>
                  <a:pt x="34063" y="34063"/>
                </a:cubicBezTo>
                <a:cubicBezTo>
                  <a:pt x="55873" y="12253"/>
                  <a:pt x="85454" y="0"/>
                  <a:pt x="116299" y="0"/>
                </a:cubicBezTo>
                <a:lnTo>
                  <a:pt x="5979701" y="0"/>
                </a:lnTo>
                <a:cubicBezTo>
                  <a:pt x="6010545" y="0"/>
                  <a:pt x="6040127" y="12253"/>
                  <a:pt x="6061937" y="34063"/>
                </a:cubicBezTo>
                <a:cubicBezTo>
                  <a:pt x="6083747" y="55873"/>
                  <a:pt x="6096000" y="85454"/>
                  <a:pt x="6096000" y="116299"/>
                </a:cubicBezTo>
                <a:lnTo>
                  <a:pt x="6096000" y="1046693"/>
                </a:lnTo>
                <a:cubicBezTo>
                  <a:pt x="6096000" y="1077537"/>
                  <a:pt x="6083747" y="1107119"/>
                  <a:pt x="6061937" y="1128929"/>
                </a:cubicBezTo>
                <a:cubicBezTo>
                  <a:pt x="6040127" y="1150739"/>
                  <a:pt x="6010546" y="1162992"/>
                  <a:pt x="5979701" y="1162992"/>
                </a:cubicBezTo>
                <a:lnTo>
                  <a:pt x="116299" y="1162992"/>
                </a:lnTo>
                <a:cubicBezTo>
                  <a:pt x="85455" y="1162992"/>
                  <a:pt x="55873" y="1150739"/>
                  <a:pt x="34063" y="1128929"/>
                </a:cubicBezTo>
                <a:cubicBezTo>
                  <a:pt x="12253" y="1107119"/>
                  <a:pt x="0" y="1077538"/>
                  <a:pt x="0" y="1046693"/>
                </a:cubicBezTo>
                <a:lnTo>
                  <a:pt x="0" y="116299"/>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19319" tIns="83820" rIns="83821" bIns="83820" numCol="1" spcCol="1270" anchor="t" anchorCtr="0">
            <a:noAutofit/>
          </a:bodyPr>
          <a:lstStyle/>
          <a:p>
            <a:pPr lvl="0" algn="l" defTabSz="977900">
              <a:lnSpc>
                <a:spcPct val="90000"/>
              </a:lnSpc>
              <a:spcBef>
                <a:spcPct val="0"/>
              </a:spcBef>
              <a:spcAft>
                <a:spcPct val="35000"/>
              </a:spcAft>
            </a:pPr>
            <a:endParaRPr lang="en-US" sz="2200"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endParaRPr lang="en-US" sz="1700" kern="1200" dirty="0"/>
          </a:p>
        </p:txBody>
      </p:sp>
      <p:sp>
        <p:nvSpPr>
          <p:cNvPr id="22" name="Rounded Rectangle 21"/>
          <p:cNvSpPr/>
          <p:nvPr/>
        </p:nvSpPr>
        <p:spPr>
          <a:xfrm>
            <a:off x="333598" y="2767191"/>
            <a:ext cx="1219200" cy="930394"/>
          </a:xfrm>
          <a:prstGeom prst="roundRect">
            <a:avLst>
              <a:gd name="adj" fmla="val 10000"/>
            </a:avLst>
          </a:prstGeom>
          <a:blipFill dpi="0" rotWithShape="1">
            <a:blip r:embed="rId3" cstate="email"/>
            <a:srcRect/>
            <a:stretch>
              <a:fillRect l="-13000" t="-8000" r="-18000" b="-5000"/>
            </a:stretch>
          </a:blipFill>
          <a:effectLst>
            <a:outerShdw blurRad="50800" dist="38100" dir="18900000" algn="bl" rotWithShape="0">
              <a:prstClr val="black">
                <a:alpha val="40000"/>
              </a:prstClr>
            </a:outerShdw>
          </a:effectLst>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3" name="Freeform 22"/>
          <p:cNvSpPr/>
          <p:nvPr/>
        </p:nvSpPr>
        <p:spPr>
          <a:xfrm>
            <a:off x="2949237" y="3930183"/>
            <a:ext cx="5791200" cy="1162992"/>
          </a:xfrm>
          <a:custGeom>
            <a:avLst/>
            <a:gdLst>
              <a:gd name="connsiteX0" fmla="*/ 0 w 6096000"/>
              <a:gd name="connsiteY0" fmla="*/ 116299 h 1162992"/>
              <a:gd name="connsiteX1" fmla="*/ 34063 w 6096000"/>
              <a:gd name="connsiteY1" fmla="*/ 34063 h 1162992"/>
              <a:gd name="connsiteX2" fmla="*/ 116299 w 6096000"/>
              <a:gd name="connsiteY2" fmla="*/ 0 h 1162992"/>
              <a:gd name="connsiteX3" fmla="*/ 5979701 w 6096000"/>
              <a:gd name="connsiteY3" fmla="*/ 0 h 1162992"/>
              <a:gd name="connsiteX4" fmla="*/ 6061937 w 6096000"/>
              <a:gd name="connsiteY4" fmla="*/ 34063 h 1162992"/>
              <a:gd name="connsiteX5" fmla="*/ 6096000 w 6096000"/>
              <a:gd name="connsiteY5" fmla="*/ 116299 h 1162992"/>
              <a:gd name="connsiteX6" fmla="*/ 6096000 w 6096000"/>
              <a:gd name="connsiteY6" fmla="*/ 1046693 h 1162992"/>
              <a:gd name="connsiteX7" fmla="*/ 6061937 w 6096000"/>
              <a:gd name="connsiteY7" fmla="*/ 1128929 h 1162992"/>
              <a:gd name="connsiteX8" fmla="*/ 5979701 w 6096000"/>
              <a:gd name="connsiteY8" fmla="*/ 1162992 h 1162992"/>
              <a:gd name="connsiteX9" fmla="*/ 116299 w 6096000"/>
              <a:gd name="connsiteY9" fmla="*/ 1162992 h 1162992"/>
              <a:gd name="connsiteX10" fmla="*/ 34063 w 6096000"/>
              <a:gd name="connsiteY10" fmla="*/ 1128929 h 1162992"/>
              <a:gd name="connsiteX11" fmla="*/ 0 w 6096000"/>
              <a:gd name="connsiteY11" fmla="*/ 1046693 h 1162992"/>
              <a:gd name="connsiteX12" fmla="*/ 0 w 6096000"/>
              <a:gd name="connsiteY12" fmla="*/ 116299 h 11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96000" h="1162992">
                <a:moveTo>
                  <a:pt x="0" y="116299"/>
                </a:moveTo>
                <a:cubicBezTo>
                  <a:pt x="0" y="85455"/>
                  <a:pt x="12253" y="55873"/>
                  <a:pt x="34063" y="34063"/>
                </a:cubicBezTo>
                <a:cubicBezTo>
                  <a:pt x="55873" y="12253"/>
                  <a:pt x="85454" y="0"/>
                  <a:pt x="116299" y="0"/>
                </a:cubicBezTo>
                <a:lnTo>
                  <a:pt x="5979701" y="0"/>
                </a:lnTo>
                <a:cubicBezTo>
                  <a:pt x="6010545" y="0"/>
                  <a:pt x="6040127" y="12253"/>
                  <a:pt x="6061937" y="34063"/>
                </a:cubicBezTo>
                <a:cubicBezTo>
                  <a:pt x="6083747" y="55873"/>
                  <a:pt x="6096000" y="85454"/>
                  <a:pt x="6096000" y="116299"/>
                </a:cubicBezTo>
                <a:lnTo>
                  <a:pt x="6096000" y="1046693"/>
                </a:lnTo>
                <a:cubicBezTo>
                  <a:pt x="6096000" y="1077537"/>
                  <a:pt x="6083747" y="1107119"/>
                  <a:pt x="6061937" y="1128929"/>
                </a:cubicBezTo>
                <a:cubicBezTo>
                  <a:pt x="6040127" y="1150739"/>
                  <a:pt x="6010546" y="1162992"/>
                  <a:pt x="5979701" y="1162992"/>
                </a:cubicBezTo>
                <a:lnTo>
                  <a:pt x="116299" y="1162992"/>
                </a:lnTo>
                <a:cubicBezTo>
                  <a:pt x="85455" y="1162992"/>
                  <a:pt x="55873" y="1150739"/>
                  <a:pt x="34063" y="1128929"/>
                </a:cubicBezTo>
                <a:cubicBezTo>
                  <a:pt x="12253" y="1107119"/>
                  <a:pt x="0" y="1077538"/>
                  <a:pt x="0" y="1046693"/>
                </a:cubicBezTo>
                <a:lnTo>
                  <a:pt x="0" y="116299"/>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19319" tIns="83820" rIns="83821" bIns="83820" numCol="1" spcCol="1270" anchor="t" anchorCtr="0">
            <a:noAutofit/>
          </a:bodyPr>
          <a:lstStyle/>
          <a:p>
            <a:pPr lvl="0" algn="l" defTabSz="977900">
              <a:lnSpc>
                <a:spcPct val="90000"/>
              </a:lnSpc>
              <a:spcBef>
                <a:spcPct val="0"/>
              </a:spcBef>
              <a:spcAft>
                <a:spcPct val="35000"/>
              </a:spcAft>
            </a:pPr>
            <a:endParaRPr lang="en-US" sz="2200"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endParaRPr lang="en-US" sz="1700" kern="1200" dirty="0"/>
          </a:p>
        </p:txBody>
      </p:sp>
      <p:sp>
        <p:nvSpPr>
          <p:cNvPr id="24" name="Rounded Rectangle 23"/>
          <p:cNvSpPr/>
          <p:nvPr/>
        </p:nvSpPr>
        <p:spPr>
          <a:xfrm>
            <a:off x="3065536" y="4049486"/>
            <a:ext cx="1219200" cy="927390"/>
          </a:xfrm>
          <a:prstGeom prst="roundRect">
            <a:avLst>
              <a:gd name="adj" fmla="val 10000"/>
            </a:avLst>
          </a:prstGeom>
          <a:blipFill>
            <a:blip r:embed="rId4" cstate="print"/>
            <a:stretch>
              <a:fillRect l="-5000" t="2000" r="-15000" b="-8000"/>
            </a:stretch>
          </a:blipFill>
          <a:effectLst>
            <a:outerShdw blurRad="50800" dist="38100" dir="18900000" algn="bl" rotWithShape="0">
              <a:prstClr val="black">
                <a:alpha val="40000"/>
              </a:prstClr>
            </a:outerShdw>
          </a:effectLst>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5" name="Freeform 24"/>
          <p:cNvSpPr/>
          <p:nvPr/>
        </p:nvSpPr>
        <p:spPr>
          <a:xfrm>
            <a:off x="228588" y="5209475"/>
            <a:ext cx="5791200" cy="1162992"/>
          </a:xfrm>
          <a:custGeom>
            <a:avLst/>
            <a:gdLst>
              <a:gd name="connsiteX0" fmla="*/ 0 w 6096000"/>
              <a:gd name="connsiteY0" fmla="*/ 116299 h 1162992"/>
              <a:gd name="connsiteX1" fmla="*/ 34063 w 6096000"/>
              <a:gd name="connsiteY1" fmla="*/ 34063 h 1162992"/>
              <a:gd name="connsiteX2" fmla="*/ 116299 w 6096000"/>
              <a:gd name="connsiteY2" fmla="*/ 0 h 1162992"/>
              <a:gd name="connsiteX3" fmla="*/ 5979701 w 6096000"/>
              <a:gd name="connsiteY3" fmla="*/ 0 h 1162992"/>
              <a:gd name="connsiteX4" fmla="*/ 6061937 w 6096000"/>
              <a:gd name="connsiteY4" fmla="*/ 34063 h 1162992"/>
              <a:gd name="connsiteX5" fmla="*/ 6096000 w 6096000"/>
              <a:gd name="connsiteY5" fmla="*/ 116299 h 1162992"/>
              <a:gd name="connsiteX6" fmla="*/ 6096000 w 6096000"/>
              <a:gd name="connsiteY6" fmla="*/ 1046693 h 1162992"/>
              <a:gd name="connsiteX7" fmla="*/ 6061937 w 6096000"/>
              <a:gd name="connsiteY7" fmla="*/ 1128929 h 1162992"/>
              <a:gd name="connsiteX8" fmla="*/ 5979701 w 6096000"/>
              <a:gd name="connsiteY8" fmla="*/ 1162992 h 1162992"/>
              <a:gd name="connsiteX9" fmla="*/ 116299 w 6096000"/>
              <a:gd name="connsiteY9" fmla="*/ 1162992 h 1162992"/>
              <a:gd name="connsiteX10" fmla="*/ 34063 w 6096000"/>
              <a:gd name="connsiteY10" fmla="*/ 1128929 h 1162992"/>
              <a:gd name="connsiteX11" fmla="*/ 0 w 6096000"/>
              <a:gd name="connsiteY11" fmla="*/ 1046693 h 1162992"/>
              <a:gd name="connsiteX12" fmla="*/ 0 w 6096000"/>
              <a:gd name="connsiteY12" fmla="*/ 116299 h 11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96000" h="1162992">
                <a:moveTo>
                  <a:pt x="0" y="116299"/>
                </a:moveTo>
                <a:cubicBezTo>
                  <a:pt x="0" y="85455"/>
                  <a:pt x="12253" y="55873"/>
                  <a:pt x="34063" y="34063"/>
                </a:cubicBezTo>
                <a:cubicBezTo>
                  <a:pt x="55873" y="12253"/>
                  <a:pt x="85454" y="0"/>
                  <a:pt x="116299" y="0"/>
                </a:cubicBezTo>
                <a:lnTo>
                  <a:pt x="5979701" y="0"/>
                </a:lnTo>
                <a:cubicBezTo>
                  <a:pt x="6010545" y="0"/>
                  <a:pt x="6040127" y="12253"/>
                  <a:pt x="6061937" y="34063"/>
                </a:cubicBezTo>
                <a:cubicBezTo>
                  <a:pt x="6083747" y="55873"/>
                  <a:pt x="6096000" y="85454"/>
                  <a:pt x="6096000" y="116299"/>
                </a:cubicBezTo>
                <a:lnTo>
                  <a:pt x="6096000" y="1046693"/>
                </a:lnTo>
                <a:cubicBezTo>
                  <a:pt x="6096000" y="1077537"/>
                  <a:pt x="6083747" y="1107119"/>
                  <a:pt x="6061937" y="1128929"/>
                </a:cubicBezTo>
                <a:cubicBezTo>
                  <a:pt x="6040127" y="1150739"/>
                  <a:pt x="6010546" y="1162992"/>
                  <a:pt x="5979701" y="1162992"/>
                </a:cubicBezTo>
                <a:lnTo>
                  <a:pt x="116299" y="1162992"/>
                </a:lnTo>
                <a:cubicBezTo>
                  <a:pt x="85455" y="1162992"/>
                  <a:pt x="55873" y="1150739"/>
                  <a:pt x="34063" y="1128929"/>
                </a:cubicBezTo>
                <a:cubicBezTo>
                  <a:pt x="12253" y="1107119"/>
                  <a:pt x="0" y="1077538"/>
                  <a:pt x="0" y="1046693"/>
                </a:cubicBezTo>
                <a:lnTo>
                  <a:pt x="0" y="116299"/>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537429" tIns="201930" rIns="201931" bIns="201930" numCol="1" spcCol="1270" anchor="ctr" anchorCtr="0">
            <a:noAutofit/>
          </a:bodyPr>
          <a:lstStyle/>
          <a:p>
            <a:pPr lvl="0" algn="l" defTabSz="2355850">
              <a:lnSpc>
                <a:spcPct val="90000"/>
              </a:lnSpc>
              <a:spcBef>
                <a:spcPct val="0"/>
              </a:spcBef>
              <a:spcAft>
                <a:spcPct val="35000"/>
              </a:spcAft>
            </a:pPr>
            <a:endParaRPr lang="en-US" sz="5300" kern="1200" dirty="0"/>
          </a:p>
        </p:txBody>
      </p:sp>
      <p:sp>
        <p:nvSpPr>
          <p:cNvPr id="32" name="TextBox 31"/>
          <p:cNvSpPr txBox="1"/>
          <p:nvPr/>
        </p:nvSpPr>
        <p:spPr>
          <a:xfrm>
            <a:off x="1588899" y="2785646"/>
            <a:ext cx="4343400" cy="307777"/>
          </a:xfrm>
          <a:prstGeom prst="rect">
            <a:avLst/>
          </a:prstGeom>
          <a:noFill/>
        </p:spPr>
        <p:txBody>
          <a:bodyPr wrap="square" rtlCol="0">
            <a:spAutoFit/>
          </a:bodyPr>
          <a:lstStyle/>
          <a:p>
            <a:r>
              <a:rPr lang="en-US" sz="1400" b="1" dirty="0" smtClean="0">
                <a:latin typeface="Book Antiqua" pitchFamily="18" charset="0"/>
              </a:rPr>
              <a:t>NBS (New Born Screening)</a:t>
            </a:r>
          </a:p>
        </p:txBody>
      </p:sp>
      <p:sp>
        <p:nvSpPr>
          <p:cNvPr id="33" name="TextBox 32"/>
          <p:cNvSpPr txBox="1"/>
          <p:nvPr/>
        </p:nvSpPr>
        <p:spPr>
          <a:xfrm>
            <a:off x="1588899" y="3124200"/>
            <a:ext cx="4419600" cy="261610"/>
          </a:xfrm>
          <a:prstGeom prst="rect">
            <a:avLst/>
          </a:prstGeom>
          <a:noFill/>
        </p:spPr>
        <p:txBody>
          <a:bodyPr wrap="square" rtlCol="0">
            <a:spAutoFit/>
          </a:bodyPr>
          <a:lstStyle/>
          <a:p>
            <a:pPr algn="just"/>
            <a:r>
              <a:rPr lang="en-US" sz="1100" dirty="0" smtClean="0">
                <a:latin typeface="Book Antiqua" pitchFamily="18" charset="0"/>
              </a:rPr>
              <a:t>New Born Screening Camp arranged for babies across India.</a:t>
            </a:r>
          </a:p>
        </p:txBody>
      </p:sp>
      <p:sp>
        <p:nvSpPr>
          <p:cNvPr id="34" name="TextBox 33"/>
          <p:cNvSpPr txBox="1"/>
          <p:nvPr/>
        </p:nvSpPr>
        <p:spPr>
          <a:xfrm>
            <a:off x="4320837" y="4081046"/>
            <a:ext cx="4343400" cy="307777"/>
          </a:xfrm>
          <a:prstGeom prst="rect">
            <a:avLst/>
          </a:prstGeom>
          <a:noFill/>
        </p:spPr>
        <p:txBody>
          <a:bodyPr wrap="square" rtlCol="0">
            <a:spAutoFit/>
          </a:bodyPr>
          <a:lstStyle/>
          <a:p>
            <a:r>
              <a:rPr lang="en-US" sz="1400" b="1" dirty="0" smtClean="0">
                <a:latin typeface="Book Antiqua" pitchFamily="18" charset="0"/>
              </a:rPr>
              <a:t>Conferences</a:t>
            </a:r>
          </a:p>
        </p:txBody>
      </p:sp>
      <p:sp>
        <p:nvSpPr>
          <p:cNvPr id="35" name="TextBox 34"/>
          <p:cNvSpPr txBox="1"/>
          <p:nvPr/>
        </p:nvSpPr>
        <p:spPr>
          <a:xfrm>
            <a:off x="4320837" y="4415135"/>
            <a:ext cx="4343400" cy="430887"/>
          </a:xfrm>
          <a:prstGeom prst="rect">
            <a:avLst/>
          </a:prstGeom>
          <a:noFill/>
        </p:spPr>
        <p:txBody>
          <a:bodyPr wrap="square" rtlCol="0">
            <a:spAutoFit/>
          </a:bodyPr>
          <a:lstStyle/>
          <a:p>
            <a:pPr algn="just"/>
            <a:r>
              <a:rPr lang="en-US" sz="1100" dirty="0" smtClean="0">
                <a:latin typeface="Book Antiqua" pitchFamily="18" charset="0"/>
              </a:rPr>
              <a:t>Medical Conferences are arranged to propagate Stem Cell awareness and their applications.</a:t>
            </a:r>
          </a:p>
        </p:txBody>
      </p:sp>
      <p:sp>
        <p:nvSpPr>
          <p:cNvPr id="36" name="TextBox 35"/>
          <p:cNvSpPr txBox="1"/>
          <p:nvPr/>
        </p:nvSpPr>
        <p:spPr>
          <a:xfrm>
            <a:off x="1600188" y="5376446"/>
            <a:ext cx="4343400" cy="307777"/>
          </a:xfrm>
          <a:prstGeom prst="rect">
            <a:avLst/>
          </a:prstGeom>
          <a:noFill/>
        </p:spPr>
        <p:txBody>
          <a:bodyPr wrap="square" rtlCol="0">
            <a:spAutoFit/>
          </a:bodyPr>
          <a:lstStyle/>
          <a:p>
            <a:r>
              <a:rPr lang="en-US" sz="1400" b="1" dirty="0" smtClean="0">
                <a:latin typeface="Book Antiqua" pitchFamily="18" charset="0"/>
              </a:rPr>
              <a:t>ANC (Antenatal Program)</a:t>
            </a:r>
          </a:p>
        </p:txBody>
      </p:sp>
      <p:sp>
        <p:nvSpPr>
          <p:cNvPr id="37" name="TextBox 36"/>
          <p:cNvSpPr txBox="1"/>
          <p:nvPr/>
        </p:nvSpPr>
        <p:spPr>
          <a:xfrm>
            <a:off x="1600188" y="5689269"/>
            <a:ext cx="4343400" cy="430887"/>
          </a:xfrm>
          <a:prstGeom prst="rect">
            <a:avLst/>
          </a:prstGeom>
          <a:noFill/>
        </p:spPr>
        <p:txBody>
          <a:bodyPr wrap="square" rtlCol="0">
            <a:spAutoFit/>
          </a:bodyPr>
          <a:lstStyle/>
          <a:p>
            <a:pPr algn="just"/>
            <a:r>
              <a:rPr lang="en-US" sz="1100" dirty="0" smtClean="0">
                <a:latin typeface="Book Antiqua" pitchFamily="18" charset="0"/>
              </a:rPr>
              <a:t>Informational sessions held across India to educate pregnant ladies about pre-delivery health management.</a:t>
            </a:r>
          </a:p>
        </p:txBody>
      </p:sp>
      <p:sp>
        <p:nvSpPr>
          <p:cNvPr id="46" name="Slide Number Placeholder 45"/>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10</a:t>
            </a:fld>
            <a:endParaRPr lang="en-US" dirty="0">
              <a:solidFill>
                <a:srgbClr val="800080"/>
              </a:solidFill>
              <a:latin typeface="Book Antiqua" pitchFamily="18" charset="0"/>
            </a:endParaRPr>
          </a:p>
        </p:txBody>
      </p:sp>
      <p:sp>
        <p:nvSpPr>
          <p:cNvPr id="27" name="Rounded Rectangle 26"/>
          <p:cNvSpPr/>
          <p:nvPr/>
        </p:nvSpPr>
        <p:spPr>
          <a:xfrm>
            <a:off x="355799" y="5287012"/>
            <a:ext cx="1219200" cy="930394"/>
          </a:xfrm>
          <a:prstGeom prst="roundRect">
            <a:avLst>
              <a:gd name="adj" fmla="val 10000"/>
            </a:avLst>
          </a:prstGeom>
          <a:blipFill dpi="0" rotWithShape="1">
            <a:blip r:embed="rId5" cstate="print"/>
            <a:srcRect/>
            <a:stretch>
              <a:fillRect l="3000" t="2000" r="-7000" b="-8000"/>
            </a:stretch>
          </a:blipFill>
          <a:effectLst>
            <a:outerShdw blurRad="50800" dist="38100" algn="l"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ounded Rectangle 27"/>
          <p:cNvSpPr/>
          <p:nvPr/>
        </p:nvSpPr>
        <p:spPr>
          <a:xfrm>
            <a:off x="3087683" y="1515334"/>
            <a:ext cx="1219200" cy="930394"/>
          </a:xfrm>
          <a:prstGeom prst="roundRect">
            <a:avLst>
              <a:gd name="adj" fmla="val 10000"/>
            </a:avLst>
          </a:prstGeom>
          <a:blipFill dpi="0" rotWithShape="1">
            <a:blip r:embed="rId6" cstate="print"/>
            <a:srcRect/>
            <a:stretch>
              <a:fillRect l="-5000" t="2000" r="-15000" b="-8000"/>
            </a:stretch>
          </a:blipFill>
          <a:effectLst>
            <a:outerShdw blurRad="50800" dist="38100" dir="18900000" algn="bl" rotWithShape="0">
              <a:prstClr val="black">
                <a:alpha val="40000"/>
              </a:prstClr>
            </a:outerShdw>
          </a:effectLst>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9" name="TextBox 28"/>
          <p:cNvSpPr txBox="1"/>
          <p:nvPr/>
        </p:nvSpPr>
        <p:spPr>
          <a:xfrm>
            <a:off x="4495800" y="1534883"/>
            <a:ext cx="3886200" cy="307777"/>
          </a:xfrm>
          <a:prstGeom prst="rect">
            <a:avLst/>
          </a:prstGeom>
          <a:noFill/>
        </p:spPr>
        <p:txBody>
          <a:bodyPr wrap="square" rtlCol="0">
            <a:spAutoFit/>
          </a:bodyPr>
          <a:lstStyle/>
          <a:p>
            <a:r>
              <a:rPr lang="en-US" sz="1400" b="1" dirty="0" smtClean="0">
                <a:latin typeface="Book Antiqua" pitchFamily="18" charset="0"/>
              </a:rPr>
              <a:t>Celebrated Mother’s Day</a:t>
            </a:r>
            <a:endParaRPr lang="en-US" sz="1400" b="1" dirty="0">
              <a:latin typeface="Book Antiqua" pitchFamily="18" charset="0"/>
            </a:endParaRPr>
          </a:p>
        </p:txBody>
      </p:sp>
      <p:sp>
        <p:nvSpPr>
          <p:cNvPr id="30" name="TextBox 29"/>
          <p:cNvSpPr txBox="1"/>
          <p:nvPr/>
        </p:nvSpPr>
        <p:spPr>
          <a:xfrm>
            <a:off x="4484914" y="1948539"/>
            <a:ext cx="4158343" cy="430887"/>
          </a:xfrm>
          <a:prstGeom prst="rect">
            <a:avLst/>
          </a:prstGeom>
          <a:noFill/>
        </p:spPr>
        <p:txBody>
          <a:bodyPr wrap="square" rtlCol="0">
            <a:spAutoFit/>
          </a:bodyPr>
          <a:lstStyle/>
          <a:p>
            <a:r>
              <a:rPr lang="en-US" sz="1100" dirty="0" smtClean="0">
                <a:latin typeface="Book Antiqua" pitchFamily="18" charset="0"/>
              </a:rPr>
              <a:t>Health books were distributed as a tribute to motherhood in honor of Mother’s Day. </a:t>
            </a:r>
            <a:endParaRPr lang="en-US" sz="1100" dirty="0">
              <a:latin typeface="Book Antiqua" pitchFamily="18" charset="0"/>
            </a:endParaRPr>
          </a:p>
        </p:txBody>
      </p:sp>
      <p:grpSp>
        <p:nvGrpSpPr>
          <p:cNvPr id="41" name="Group 12"/>
          <p:cNvGrpSpPr>
            <a:grpSpLocks/>
          </p:cNvGrpSpPr>
          <p:nvPr/>
        </p:nvGrpSpPr>
        <p:grpSpPr bwMode="auto">
          <a:xfrm>
            <a:off x="7971433" y="6313715"/>
            <a:ext cx="792534" cy="337457"/>
            <a:chOff x="3815594" y="5067857"/>
            <a:chExt cx="2249487" cy="836610"/>
          </a:xfrm>
          <a:effectLst/>
        </p:grpSpPr>
        <p:pic>
          <p:nvPicPr>
            <p:cNvPr id="42" name="Picture 13" descr="logo.png"/>
            <p:cNvPicPr>
              <a:picLocks noChangeAspect="1"/>
            </p:cNvPicPr>
            <p:nvPr/>
          </p:nvPicPr>
          <p:blipFill>
            <a:blip r:embed="rId7" cstate="email"/>
            <a:srcRect/>
            <a:stretch>
              <a:fillRect/>
            </a:stretch>
          </p:blipFill>
          <p:spPr bwMode="auto">
            <a:xfrm>
              <a:off x="4055306" y="5067857"/>
              <a:ext cx="284163" cy="241299"/>
            </a:xfrm>
            <a:prstGeom prst="rect">
              <a:avLst/>
            </a:prstGeom>
            <a:noFill/>
            <a:ln w="9525">
              <a:noFill/>
              <a:miter lim="800000"/>
              <a:headEnd/>
              <a:tailEnd/>
            </a:ln>
          </p:spPr>
        </p:pic>
        <p:pic>
          <p:nvPicPr>
            <p:cNvPr id="43" name="Picture 14" descr="logo 1.png"/>
            <p:cNvPicPr>
              <a:picLocks noChangeAspect="1"/>
            </p:cNvPicPr>
            <p:nvPr/>
          </p:nvPicPr>
          <p:blipFill>
            <a:blip r:embed="rId8" cstate="email"/>
            <a:srcRect/>
            <a:stretch>
              <a:fillRect/>
            </a:stretch>
          </p:blipFill>
          <p:spPr bwMode="auto">
            <a:xfrm>
              <a:off x="4144205" y="5085319"/>
              <a:ext cx="166689" cy="204788"/>
            </a:xfrm>
            <a:prstGeom prst="rect">
              <a:avLst/>
            </a:prstGeom>
            <a:noFill/>
            <a:ln w="9525">
              <a:noFill/>
              <a:miter lim="800000"/>
              <a:headEnd/>
              <a:tailEnd/>
            </a:ln>
          </p:spPr>
        </p:pic>
        <p:pic>
          <p:nvPicPr>
            <p:cNvPr id="44" name="Picture 35" descr="logo 2.png"/>
            <p:cNvPicPr>
              <a:picLocks noChangeAspect="1"/>
            </p:cNvPicPr>
            <p:nvPr/>
          </p:nvPicPr>
          <p:blipFill>
            <a:blip r:embed="rId9" cstate="email"/>
            <a:srcRect/>
            <a:stretch>
              <a:fillRect/>
            </a:stretch>
          </p:blipFill>
          <p:spPr bwMode="auto">
            <a:xfrm>
              <a:off x="3931481" y="5228195"/>
              <a:ext cx="2057401" cy="461962"/>
            </a:xfrm>
            <a:prstGeom prst="rect">
              <a:avLst/>
            </a:prstGeom>
            <a:noFill/>
            <a:ln w="9525">
              <a:noFill/>
              <a:miter lim="800000"/>
              <a:headEnd/>
              <a:tailEnd/>
            </a:ln>
          </p:spPr>
        </p:pic>
        <p:pic>
          <p:nvPicPr>
            <p:cNvPr id="45" name="Picture 17" descr="logo 5.png"/>
            <p:cNvPicPr>
              <a:picLocks noChangeAspect="1"/>
            </p:cNvPicPr>
            <p:nvPr/>
          </p:nvPicPr>
          <p:blipFill>
            <a:blip r:embed="rId10"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4" name="TextBox 3"/>
          <p:cNvSpPr txBox="1"/>
          <p:nvPr/>
        </p:nvSpPr>
        <p:spPr>
          <a:xfrm>
            <a:off x="152400" y="3866445"/>
            <a:ext cx="7010400" cy="477054"/>
          </a:xfrm>
          <a:prstGeom prst="rect">
            <a:avLst/>
          </a:prstGeom>
          <a:noFill/>
        </p:spPr>
        <p:txBody>
          <a:bodyPr wrap="square" rtlCol="0">
            <a:spAutoFit/>
          </a:bodyPr>
          <a:lstStyle/>
          <a:p>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rPr>
              <a:t>STEM CELL TECHNOLOGY</a:t>
            </a:r>
            <a:endParaRPr lang="en-US" sz="25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endParaRPr>
          </a:p>
        </p:txBody>
      </p:sp>
      <p:sp>
        <p:nvSpPr>
          <p:cNvPr id="22" name="Slide Number Placeholder 2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11</a:t>
            </a:fld>
            <a:endParaRPr lang="en-US" dirty="0">
              <a:solidFill>
                <a:srgbClr val="800080"/>
              </a:solidFill>
              <a:latin typeface="Book Antiqua" pitchFamily="18" charset="0"/>
            </a:endParaRPr>
          </a:p>
        </p:txBody>
      </p:sp>
      <p:grpSp>
        <p:nvGrpSpPr>
          <p:cNvPr id="14" name="Group 12"/>
          <p:cNvGrpSpPr>
            <a:grpSpLocks/>
          </p:cNvGrpSpPr>
          <p:nvPr/>
        </p:nvGrpSpPr>
        <p:grpSpPr bwMode="auto">
          <a:xfrm>
            <a:off x="7971433" y="6313715"/>
            <a:ext cx="792534" cy="337457"/>
            <a:chOff x="3815594" y="5067857"/>
            <a:chExt cx="2249487" cy="836610"/>
          </a:xfrm>
          <a:effectLst/>
        </p:grpSpPr>
        <p:pic>
          <p:nvPicPr>
            <p:cNvPr id="15"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16"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17"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18"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
        <p:nvSpPr>
          <p:cNvPr id="3" name="Title 1"/>
          <p:cNvSpPr txBox="1">
            <a:spLocks/>
          </p:cNvSpPr>
          <p:nvPr/>
        </p:nvSpPr>
        <p:spPr bwMode="auto">
          <a:xfrm>
            <a:off x="762000" y="583069"/>
            <a:ext cx="5105400" cy="430887"/>
          </a:xfrm>
          <a:prstGeom prst="rect">
            <a:avLst/>
          </a:prstGeom>
          <a:noFill/>
          <a:ln w="9525">
            <a:noFill/>
            <a:miter lim="800000"/>
            <a:headEnd/>
            <a:tailEnd/>
          </a:ln>
        </p:spPr>
        <p:txBody>
          <a:bodyPr wrap="square" lIns="0" tIns="0" rIns="0" bIns="0" anchor="ctr">
            <a:spAutoFit/>
          </a:bodyPr>
          <a:lstStyle/>
          <a:p>
            <a:r>
              <a:rPr lang="en-US" sz="2800" b="1" dirty="0">
                <a:solidFill>
                  <a:schemeClr val="bg1"/>
                </a:solidFill>
                <a:effectLst>
                  <a:outerShdw blurRad="38100" dist="38100" dir="2700000" algn="tl">
                    <a:srgbClr val="000000">
                      <a:alpha val="43137"/>
                    </a:srgbClr>
                  </a:outerShdw>
                </a:effectLst>
                <a:latin typeface="Book Antiqua" pitchFamily="18" charset="0"/>
              </a:rPr>
              <a:t>HISTORY OF STEM CELLS</a:t>
            </a:r>
          </a:p>
        </p:txBody>
      </p:sp>
      <p:sp>
        <p:nvSpPr>
          <p:cNvPr id="22" name="Slide Number Placeholder 2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12</a:t>
            </a:fld>
            <a:endParaRPr lang="en-US" dirty="0">
              <a:solidFill>
                <a:srgbClr val="800080"/>
              </a:solidFill>
              <a:latin typeface="Book Antiqua" pitchFamily="18" charset="0"/>
            </a:endParaRPr>
          </a:p>
        </p:txBody>
      </p:sp>
      <p:sp>
        <p:nvSpPr>
          <p:cNvPr id="11" name="TextBox 10"/>
          <p:cNvSpPr txBox="1"/>
          <p:nvPr/>
        </p:nvSpPr>
        <p:spPr>
          <a:xfrm>
            <a:off x="255619" y="1466482"/>
            <a:ext cx="8540010" cy="507831"/>
          </a:xfrm>
          <a:prstGeom prst="rect">
            <a:avLst/>
          </a:prstGeom>
          <a:noFill/>
        </p:spPr>
        <p:txBody>
          <a:bodyPr wrap="square" lIns="0" tIns="0" rIns="0" bIns="0" rtlCol="0">
            <a:spAutoFit/>
          </a:bodyPr>
          <a:lstStyle/>
          <a:p>
            <a:pPr algn="just">
              <a:buFont typeface="Wingdings" pitchFamily="2" charset="2"/>
              <a:buChar char="§"/>
            </a:pPr>
            <a:r>
              <a:rPr lang="en-US" sz="1100" dirty="0" smtClean="0">
                <a:latin typeface="Book Antiqua" pitchFamily="18" charset="0"/>
              </a:rPr>
              <a:t> Cord blood banking has a history that spans over twenty-five years. Till date thousands of people have benefited from medical therapies using umbilical cord blood stem cells. Today, cord blood is used in medical therapies similar to the way Bone Marrow Stem Cells are used. </a:t>
            </a:r>
          </a:p>
        </p:txBody>
      </p:sp>
      <p:sp>
        <p:nvSpPr>
          <p:cNvPr id="12" name="TextBox 11"/>
          <p:cNvSpPr txBox="1"/>
          <p:nvPr/>
        </p:nvSpPr>
        <p:spPr>
          <a:xfrm>
            <a:off x="250371" y="2106284"/>
            <a:ext cx="8541204" cy="507831"/>
          </a:xfrm>
          <a:prstGeom prst="rect">
            <a:avLst/>
          </a:prstGeom>
          <a:noFill/>
        </p:spPr>
        <p:txBody>
          <a:bodyPr wrap="square" lIns="0" tIns="0" rIns="0" bIns="0" rtlCol="0">
            <a:spAutoFit/>
          </a:bodyPr>
          <a:lstStyle/>
          <a:p>
            <a:pPr algn="just">
              <a:buFont typeface="Wingdings" pitchFamily="2" charset="2"/>
              <a:buChar char="§"/>
            </a:pPr>
            <a:r>
              <a:rPr lang="en-US" sz="1100" dirty="0" smtClean="0">
                <a:latin typeface="Book Antiqua" pitchFamily="18" charset="0"/>
              </a:rPr>
              <a:t> The first successful cord blood transplant was performed in 1988, in Paris on a six year old boy who was suffering from a blood disorder, Fanconi’s Anemia. Stem cells from umbilical cord blood made it possible to regenerate his blood and immune cells and thus cure him. Today he is living a disease free life and has his own family.</a:t>
            </a:r>
          </a:p>
        </p:txBody>
      </p:sp>
      <p:sp>
        <p:nvSpPr>
          <p:cNvPr id="13" name="TextBox 12"/>
          <p:cNvSpPr txBox="1"/>
          <p:nvPr/>
        </p:nvSpPr>
        <p:spPr>
          <a:xfrm>
            <a:off x="250370" y="2763472"/>
            <a:ext cx="8526917" cy="846386"/>
          </a:xfrm>
          <a:prstGeom prst="rect">
            <a:avLst/>
          </a:prstGeom>
          <a:noFill/>
        </p:spPr>
        <p:txBody>
          <a:bodyPr wrap="square" lIns="0" tIns="0" rIns="0" bIns="0" rtlCol="0">
            <a:spAutoFit/>
          </a:bodyPr>
          <a:lstStyle/>
          <a:p>
            <a:pPr algn="just">
              <a:buFont typeface="Wingdings" pitchFamily="2" charset="2"/>
              <a:buChar char="§"/>
            </a:pPr>
            <a:r>
              <a:rPr lang="en-US" sz="1100" dirty="0" smtClean="0">
                <a:latin typeface="Book Antiqua" pitchFamily="18" charset="0"/>
              </a:rPr>
              <a:t> </a:t>
            </a:r>
            <a:r>
              <a:rPr lang="en-US" sz="1100" b="1" dirty="0" smtClean="0">
                <a:latin typeface="Book Antiqua" pitchFamily="18" charset="0"/>
              </a:rPr>
              <a:t>1992 -</a:t>
            </a:r>
            <a:r>
              <a:rPr lang="en-US" sz="1100" dirty="0" smtClean="0">
                <a:latin typeface="Book Antiqua" pitchFamily="18" charset="0"/>
              </a:rPr>
              <a:t> The option of private cord blood banking became available to the public in 1992 when the first private cord blood bank was established.  </a:t>
            </a:r>
            <a:endParaRPr lang="en-US" sz="600" dirty="0" smtClean="0">
              <a:latin typeface="Book Antiqua" pitchFamily="18" charset="0"/>
            </a:endParaRPr>
          </a:p>
          <a:p>
            <a:pPr algn="just">
              <a:buFont typeface="Wingdings" pitchFamily="2" charset="2"/>
              <a:buChar char="§"/>
            </a:pPr>
            <a:endParaRPr lang="en-US" sz="1100" dirty="0" smtClean="0">
              <a:latin typeface="Book Antiqua" pitchFamily="18" charset="0"/>
            </a:endParaRPr>
          </a:p>
          <a:p>
            <a:pPr algn="just">
              <a:buFont typeface="Wingdings" pitchFamily="2" charset="2"/>
              <a:buChar char="§"/>
            </a:pPr>
            <a:r>
              <a:rPr lang="en-US" sz="1100" b="1" dirty="0" smtClean="0">
                <a:latin typeface="Book Antiqua" pitchFamily="18" charset="0"/>
              </a:rPr>
              <a:t>1993 – </a:t>
            </a:r>
            <a:r>
              <a:rPr lang="en-US" sz="1100" dirty="0" smtClean="0">
                <a:latin typeface="Book Antiqua" pitchFamily="18" charset="0"/>
              </a:rPr>
              <a:t>The</a:t>
            </a:r>
            <a:r>
              <a:rPr lang="en-US" sz="1100" b="1" dirty="0" smtClean="0">
                <a:latin typeface="Book Antiqua" pitchFamily="18" charset="0"/>
              </a:rPr>
              <a:t> </a:t>
            </a:r>
            <a:r>
              <a:rPr lang="en-US" sz="1100" dirty="0" smtClean="0">
                <a:latin typeface="Book Antiqua" pitchFamily="18" charset="0"/>
              </a:rPr>
              <a:t>first unrelated cord blood transplant was conducted in USA.</a:t>
            </a:r>
          </a:p>
          <a:p>
            <a:pPr algn="just">
              <a:buFont typeface="Wingdings" pitchFamily="2" charset="2"/>
              <a:buChar char="§"/>
            </a:pPr>
            <a:endParaRPr lang="en-US" sz="1100" dirty="0" smtClean="0">
              <a:latin typeface="Book Antiqua" pitchFamily="18" charset="0"/>
            </a:endParaRPr>
          </a:p>
        </p:txBody>
      </p:sp>
      <p:sp>
        <p:nvSpPr>
          <p:cNvPr id="15" name="TextBox 14"/>
          <p:cNvSpPr txBox="1"/>
          <p:nvPr/>
        </p:nvSpPr>
        <p:spPr>
          <a:xfrm>
            <a:off x="250370" y="3673053"/>
            <a:ext cx="8523445" cy="169277"/>
          </a:xfrm>
          <a:prstGeom prst="rect">
            <a:avLst/>
          </a:prstGeom>
          <a:noFill/>
        </p:spPr>
        <p:txBody>
          <a:bodyPr wrap="square" lIns="0" tIns="0" rIns="0" bIns="0" rtlCol="0">
            <a:spAutoFit/>
          </a:bodyPr>
          <a:lstStyle/>
          <a:p>
            <a:pPr algn="just">
              <a:buFont typeface="Wingdings" pitchFamily="2" charset="2"/>
              <a:buChar char="§"/>
            </a:pPr>
            <a:r>
              <a:rPr lang="en-US" sz="1100" dirty="0" smtClean="0">
                <a:latin typeface="Book Antiqua" pitchFamily="18" charset="0"/>
              </a:rPr>
              <a:t> </a:t>
            </a:r>
            <a:r>
              <a:rPr lang="en-US" sz="1100" b="1" dirty="0" smtClean="0">
                <a:latin typeface="Book Antiqua" pitchFamily="18" charset="0"/>
              </a:rPr>
              <a:t>1997 - </a:t>
            </a:r>
            <a:r>
              <a:rPr lang="en-US" sz="1100" dirty="0" smtClean="0">
                <a:latin typeface="Book Antiqua" pitchFamily="18" charset="0"/>
              </a:rPr>
              <a:t>First  successful cord blood transplant on a 46yr old adult , suffering from Chronic Myelogenous Leukemia. (CML)</a:t>
            </a:r>
          </a:p>
        </p:txBody>
      </p:sp>
      <p:sp>
        <p:nvSpPr>
          <p:cNvPr id="16" name="TextBox 15"/>
          <p:cNvSpPr txBox="1"/>
          <p:nvPr/>
        </p:nvSpPr>
        <p:spPr>
          <a:xfrm>
            <a:off x="2329543" y="4287758"/>
            <a:ext cx="6457269" cy="677108"/>
          </a:xfrm>
          <a:prstGeom prst="rect">
            <a:avLst/>
          </a:prstGeom>
          <a:noFill/>
        </p:spPr>
        <p:txBody>
          <a:bodyPr wrap="square" lIns="0" tIns="0" rIns="0" bIns="0" rtlCol="0">
            <a:spAutoFit/>
          </a:bodyPr>
          <a:lstStyle/>
          <a:p>
            <a:pPr algn="just">
              <a:buFont typeface="Wingdings" pitchFamily="2" charset="2"/>
              <a:buChar char="§"/>
            </a:pPr>
            <a:r>
              <a:rPr lang="en-US" sz="1100" b="1" dirty="0" smtClean="0">
                <a:latin typeface="Book Antiqua" pitchFamily="18" charset="0"/>
              </a:rPr>
              <a:t> 2000 - </a:t>
            </a:r>
            <a:r>
              <a:rPr lang="en-US" sz="1100" dirty="0" smtClean="0">
                <a:latin typeface="Book Antiqua" pitchFamily="18" charset="0"/>
              </a:rPr>
              <a:t>The world’s first umbilical cord blood transplant was performed with pre-implantation genetic testing for a perfect tissue match. </a:t>
            </a:r>
          </a:p>
          <a:p>
            <a:pPr algn="just">
              <a:buFont typeface="Wingdings" pitchFamily="2" charset="2"/>
              <a:buChar char="§"/>
            </a:pPr>
            <a:endParaRPr lang="en-US" sz="1100" dirty="0" smtClean="0">
              <a:latin typeface="Book Antiqua" pitchFamily="18" charset="0"/>
            </a:endParaRPr>
          </a:p>
          <a:p>
            <a:pPr algn="just">
              <a:buFont typeface="Wingdings" pitchFamily="2" charset="2"/>
              <a:buChar char="§"/>
            </a:pPr>
            <a:r>
              <a:rPr lang="en-US" sz="1100" b="1" dirty="0" smtClean="0">
                <a:latin typeface="Book Antiqua" pitchFamily="18" charset="0"/>
              </a:rPr>
              <a:t>2004-  </a:t>
            </a:r>
            <a:r>
              <a:rPr lang="en-US" sz="1100" dirty="0" smtClean="0">
                <a:latin typeface="Book Antiqua" pitchFamily="18" charset="0"/>
              </a:rPr>
              <a:t>A National Cord Blood Program was started.</a:t>
            </a:r>
          </a:p>
        </p:txBody>
      </p:sp>
      <p:pic>
        <p:nvPicPr>
          <p:cNvPr id="25" name="Picture 24" descr="dreamstime_13199603-history-magnifying-glass6.jpg"/>
          <p:cNvPicPr>
            <a:picLocks noChangeAspect="1"/>
          </p:cNvPicPr>
          <p:nvPr/>
        </p:nvPicPr>
        <p:blipFill>
          <a:blip r:embed="rId3" cstate="email">
            <a:clrChange>
              <a:clrFrom>
                <a:srgbClr val="F0D69D"/>
              </a:clrFrom>
              <a:clrTo>
                <a:srgbClr val="F0D69D">
                  <a:alpha val="0"/>
                </a:srgbClr>
              </a:clrTo>
            </a:clrChange>
          </a:blip>
          <a:srcRect/>
          <a:stretch>
            <a:fillRect/>
          </a:stretch>
        </p:blipFill>
        <p:spPr>
          <a:xfrm rot="18767481">
            <a:off x="-73313" y="4731600"/>
            <a:ext cx="2410853" cy="1803064"/>
          </a:xfrm>
          <a:prstGeom prst="rect">
            <a:avLst/>
          </a:prstGeom>
          <a:ln>
            <a:noFill/>
          </a:ln>
        </p:spPr>
      </p:pic>
      <p:sp>
        <p:nvSpPr>
          <p:cNvPr id="17" name="TextBox 16"/>
          <p:cNvSpPr txBox="1"/>
          <p:nvPr/>
        </p:nvSpPr>
        <p:spPr>
          <a:xfrm>
            <a:off x="2355105" y="5163877"/>
            <a:ext cx="6434138" cy="338554"/>
          </a:xfrm>
          <a:prstGeom prst="rect">
            <a:avLst/>
          </a:prstGeom>
          <a:noFill/>
        </p:spPr>
        <p:txBody>
          <a:bodyPr wrap="square" lIns="0" tIns="0" rIns="0" bIns="0" spcCol="91440" rtlCol="0">
            <a:spAutoFit/>
          </a:bodyPr>
          <a:lstStyle/>
          <a:p>
            <a:pPr algn="just">
              <a:buFont typeface="Wingdings" pitchFamily="2" charset="2"/>
              <a:buChar char="§"/>
            </a:pPr>
            <a:r>
              <a:rPr lang="en-US" sz="1100" b="1" dirty="0" smtClean="0">
                <a:latin typeface="Book Antiqua" pitchFamily="18" charset="0"/>
              </a:rPr>
              <a:t>2006 - </a:t>
            </a:r>
            <a:r>
              <a:rPr lang="en-US" sz="1100" dirty="0" smtClean="0">
                <a:latin typeface="Book Antiqua" pitchFamily="18" charset="0"/>
              </a:rPr>
              <a:t>Indian Stem Cell Banking started and till date over 1,00,000 parents have stored their baby’s cord blood</a:t>
            </a:r>
          </a:p>
        </p:txBody>
      </p:sp>
      <p:grpSp>
        <p:nvGrpSpPr>
          <p:cNvPr id="18" name="Group 12"/>
          <p:cNvGrpSpPr>
            <a:grpSpLocks/>
          </p:cNvGrpSpPr>
          <p:nvPr/>
        </p:nvGrpSpPr>
        <p:grpSpPr bwMode="auto">
          <a:xfrm>
            <a:off x="7971433" y="6313715"/>
            <a:ext cx="792534" cy="337457"/>
            <a:chOff x="3815594" y="5067857"/>
            <a:chExt cx="2249487" cy="836610"/>
          </a:xfrm>
          <a:effectLst/>
        </p:grpSpPr>
        <p:pic>
          <p:nvPicPr>
            <p:cNvPr id="19"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20"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1"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30"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4" name="Title 2"/>
          <p:cNvSpPr txBox="1">
            <a:spLocks/>
          </p:cNvSpPr>
          <p:nvPr/>
        </p:nvSpPr>
        <p:spPr>
          <a:xfrm>
            <a:off x="304800" y="621268"/>
            <a:ext cx="7391400" cy="369332"/>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bg1"/>
                </a:solidFill>
                <a:effectLst/>
                <a:uLnTx/>
                <a:uFillTx/>
                <a:latin typeface="Book Antiqua" pitchFamily="18" charset="0"/>
                <a:ea typeface="+mj-ea"/>
                <a:cs typeface="+mj-cs"/>
              </a:rPr>
              <a:t>STEM CELLS: </a:t>
            </a:r>
            <a:r>
              <a:rPr kumimoji="0" lang="en-US" sz="2400" b="1" i="0" u="none" strike="noStrike" kern="1200" cap="none" spc="0" normalizeH="0" noProof="0" dirty="0" smtClean="0">
                <a:ln>
                  <a:noFill/>
                </a:ln>
                <a:solidFill>
                  <a:schemeClr val="bg1"/>
                </a:solidFill>
                <a:effectLst/>
                <a:uLnTx/>
                <a:uFillTx/>
                <a:latin typeface="Book Antiqua" pitchFamily="18" charset="0"/>
                <a:ea typeface="+mj-ea"/>
                <a:cs typeface="+mj-cs"/>
              </a:rPr>
              <a:t> </a:t>
            </a:r>
            <a:r>
              <a:rPr kumimoji="0" lang="en-US" sz="2400" b="1" i="0" u="none" strike="noStrike" kern="1200" cap="none" spc="0" normalizeH="0" baseline="0" noProof="0" dirty="0" smtClean="0">
                <a:ln>
                  <a:noFill/>
                </a:ln>
                <a:solidFill>
                  <a:schemeClr val="bg1"/>
                </a:solidFill>
                <a:effectLst/>
                <a:uLnTx/>
                <a:uFillTx/>
                <a:latin typeface="Book Antiqua" pitchFamily="18" charset="0"/>
                <a:ea typeface="+mj-ea"/>
                <a:cs typeface="+mj-cs"/>
              </a:rPr>
              <a:t>A MAGIC TO REGENERATION</a:t>
            </a:r>
            <a:endParaRPr kumimoji="0" lang="en-US" sz="2400" b="0" i="0" u="none" strike="noStrike" kern="1200" cap="none" spc="0" normalizeH="0" baseline="0" noProof="0" dirty="0" smtClean="0">
              <a:ln>
                <a:noFill/>
              </a:ln>
              <a:solidFill>
                <a:schemeClr val="bg1"/>
              </a:solidFill>
              <a:effectLst/>
              <a:uLnTx/>
              <a:uFillTx/>
              <a:latin typeface="Book Antiqua" pitchFamily="18" charset="0"/>
              <a:ea typeface="+mj-ea"/>
              <a:cs typeface="+mj-cs"/>
            </a:endParaRPr>
          </a:p>
        </p:txBody>
      </p:sp>
      <p:sp>
        <p:nvSpPr>
          <p:cNvPr id="5" name="Rectangle 9"/>
          <p:cNvSpPr>
            <a:spLocks noChangeArrowheads="1"/>
          </p:cNvSpPr>
          <p:nvPr/>
        </p:nvSpPr>
        <p:spPr bwMode="auto">
          <a:xfrm>
            <a:off x="1905000" y="4800600"/>
            <a:ext cx="5257800" cy="1261884"/>
          </a:xfrm>
          <a:prstGeom prst="rect">
            <a:avLst/>
          </a:prstGeom>
          <a:noFill/>
          <a:ln w="9525">
            <a:noFill/>
            <a:miter lim="800000"/>
            <a:headEnd/>
            <a:tailEnd/>
          </a:ln>
        </p:spPr>
        <p:txBody>
          <a:bodyPr wrap="square" lIns="0" tIns="0" rIns="0" bIns="0">
            <a:spAutoFit/>
          </a:bodyPr>
          <a:lstStyle/>
          <a:p>
            <a:pPr algn="just" defTabSz="233363"/>
            <a:r>
              <a:rPr lang="en-US" sz="1400" b="1" dirty="0">
                <a:latin typeface="Book Antiqua" pitchFamily="18" charset="0"/>
              </a:rPr>
              <a:t>Stem cells are the body’s master cells. They have the following unique properties</a:t>
            </a:r>
          </a:p>
          <a:p>
            <a:pPr marL="0" lvl="3" algn="just" defTabSz="233363">
              <a:lnSpc>
                <a:spcPct val="150000"/>
              </a:lnSpc>
              <a:buFont typeface="Wingdings" pitchFamily="2" charset="2"/>
              <a:buChar char="§"/>
            </a:pPr>
            <a:r>
              <a:rPr lang="en-US" sz="1200" dirty="0">
                <a:latin typeface="Book Antiqua" pitchFamily="18" charset="0"/>
              </a:rPr>
              <a:t> 	Self-renewal</a:t>
            </a:r>
          </a:p>
          <a:p>
            <a:pPr marL="0" lvl="3" algn="just" defTabSz="233363">
              <a:lnSpc>
                <a:spcPct val="150000"/>
              </a:lnSpc>
              <a:buFont typeface="Wingdings" pitchFamily="2" charset="2"/>
              <a:buChar char="§"/>
            </a:pPr>
            <a:r>
              <a:rPr lang="en-US" sz="1200" dirty="0">
                <a:latin typeface="Book Antiqua" pitchFamily="18" charset="0"/>
              </a:rPr>
              <a:t> 	Differentiation</a:t>
            </a:r>
          </a:p>
          <a:p>
            <a:pPr marL="0" lvl="3" algn="just" defTabSz="233363">
              <a:lnSpc>
                <a:spcPct val="150000"/>
              </a:lnSpc>
              <a:buFont typeface="Wingdings" pitchFamily="2" charset="2"/>
              <a:buChar char="§"/>
            </a:pPr>
            <a:r>
              <a:rPr lang="en-US" sz="1200" dirty="0">
                <a:latin typeface="Book Antiqua" pitchFamily="18" charset="0"/>
              </a:rPr>
              <a:t> 	Unspecialized</a:t>
            </a:r>
          </a:p>
        </p:txBody>
      </p:sp>
      <p:sp>
        <p:nvSpPr>
          <p:cNvPr id="23" name="Slide Number Placeholder 22"/>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13</a:t>
            </a:fld>
            <a:endParaRPr lang="en-US" dirty="0">
              <a:solidFill>
                <a:srgbClr val="800080"/>
              </a:solidFill>
              <a:latin typeface="Book Antiqua" pitchFamily="18" charset="0"/>
            </a:endParaRPr>
          </a:p>
        </p:txBody>
      </p:sp>
      <p:grpSp>
        <p:nvGrpSpPr>
          <p:cNvPr id="16"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19"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0"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pic>
        <p:nvPicPr>
          <p:cNvPr id="12" name="Introduction to Stem cell.wmv">
            <a:hlinkClick r:id="" action="ppaction://media"/>
          </p:cNvPr>
          <p:cNvPicPr>
            <a:picLocks noRot="1" noChangeAspect="1"/>
          </p:cNvPicPr>
          <p:nvPr>
            <a:videoFile r:link="rId1"/>
          </p:nvPr>
        </p:nvPicPr>
        <p:blipFill>
          <a:blip r:embed="rId8" cstate="print"/>
          <a:stretch>
            <a:fillRect/>
          </a:stretch>
        </p:blipFill>
        <p:spPr>
          <a:xfrm>
            <a:off x="1927761" y="1365662"/>
            <a:ext cx="4556166" cy="3194463"/>
          </a:xfrm>
          <a:prstGeom prst="rect">
            <a:avLst/>
          </a:prstGeom>
        </p:spPr>
      </p:pic>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399"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pic>
        <p:nvPicPr>
          <p:cNvPr id="3" name="Picture 5" descr="6CBDE541-D736-2F4F-3E1648878AAA8482_1.jpg"/>
          <p:cNvPicPr>
            <a:picLocks noChangeAspect="1"/>
          </p:cNvPicPr>
          <p:nvPr/>
        </p:nvPicPr>
        <p:blipFill>
          <a:blip r:embed="rId3" cstate="email">
            <a:lum bright="10000" contrast="10000"/>
          </a:blip>
          <a:stretch>
            <a:fillRect/>
          </a:stretch>
        </p:blipFill>
        <p:spPr bwMode="auto">
          <a:xfrm>
            <a:off x="394448" y="1752600"/>
            <a:ext cx="3658264" cy="3886905"/>
          </a:xfrm>
          <a:prstGeom prst="roundRect">
            <a:avLst>
              <a:gd name="adj" fmla="val 5259"/>
            </a:avLst>
          </a:prstGeom>
          <a:ln>
            <a:noFill/>
          </a:ln>
          <a:effectLst/>
        </p:spPr>
      </p:pic>
      <p:sp>
        <p:nvSpPr>
          <p:cNvPr id="5" name="Title 6"/>
          <p:cNvSpPr txBox="1">
            <a:spLocks/>
          </p:cNvSpPr>
          <p:nvPr/>
        </p:nvSpPr>
        <p:spPr>
          <a:xfrm>
            <a:off x="381000" y="559713"/>
            <a:ext cx="6553200" cy="430887"/>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bg1"/>
                </a:solidFill>
                <a:effectLst/>
                <a:uLnTx/>
                <a:uFillTx/>
                <a:latin typeface="Book Antiqua" pitchFamily="18" charset="0"/>
                <a:ea typeface="+mj-ea"/>
                <a:cs typeface="+mj-cs"/>
              </a:rPr>
              <a:t>TYPES OF STEM CELLS</a:t>
            </a:r>
          </a:p>
        </p:txBody>
      </p:sp>
      <p:sp>
        <p:nvSpPr>
          <p:cNvPr id="6" name="Content Placeholder 7"/>
          <p:cNvSpPr txBox="1">
            <a:spLocks/>
          </p:cNvSpPr>
          <p:nvPr/>
        </p:nvSpPr>
        <p:spPr bwMode="auto">
          <a:xfrm>
            <a:off x="4332510" y="1752600"/>
            <a:ext cx="4495800" cy="3276600"/>
          </a:xfrm>
          <a:prstGeom prst="rect">
            <a:avLst/>
          </a:prstGeom>
          <a:noFill/>
          <a:ln w="9525">
            <a:noFill/>
            <a:miter lim="800000"/>
            <a:headEnd/>
            <a:tailEnd/>
          </a:ln>
        </p:spPr>
        <p:txBody>
          <a:bodyPr lIns="0" tIns="0" rIns="0" bIns="0"/>
          <a:lstStyle/>
          <a:p>
            <a:pPr algn="just" defTabSz="233363">
              <a:spcBef>
                <a:spcPts val="200"/>
              </a:spcBef>
              <a:spcAft>
                <a:spcPts val="200"/>
              </a:spcAft>
              <a:buFont typeface="Wingdings" pitchFamily="2" charset="2"/>
              <a:buChar char="§"/>
            </a:pPr>
            <a:r>
              <a:rPr lang="en-US" sz="1100" b="1" dirty="0">
                <a:latin typeface="Book Antiqua" pitchFamily="18" charset="0"/>
              </a:rPr>
              <a:t> 	Embryonic stem cells</a:t>
            </a:r>
            <a:r>
              <a:rPr lang="en-US" sz="1100" dirty="0">
                <a:latin typeface="Book Antiqua" pitchFamily="18" charset="0"/>
              </a:rPr>
              <a:t> - </a:t>
            </a:r>
            <a:r>
              <a:rPr lang="en-US" sz="1100" dirty="0" smtClean="0">
                <a:latin typeface="Book Antiqua" pitchFamily="18" charset="0"/>
              </a:rPr>
              <a:t> are </a:t>
            </a:r>
            <a:r>
              <a:rPr lang="en-US" sz="1100" dirty="0">
                <a:latin typeface="Book Antiqua" pitchFamily="18" charset="0"/>
              </a:rPr>
              <a:t>harvested from the inner </a:t>
            </a:r>
            <a:r>
              <a:rPr lang="en-US" sz="1100" dirty="0" smtClean="0">
                <a:latin typeface="Book Antiqua" pitchFamily="18" charset="0"/>
              </a:rPr>
              <a:t>cell mass of </a:t>
            </a:r>
            <a:r>
              <a:rPr lang="en-US" sz="1100" dirty="0">
                <a:latin typeface="Book Antiqua" pitchFamily="18" charset="0"/>
              </a:rPr>
              <a:t>	the blastocyst seven to ten days after </a:t>
            </a:r>
            <a:r>
              <a:rPr lang="en-US" sz="1100" dirty="0" smtClean="0">
                <a:latin typeface="Book Antiqua" pitchFamily="18" charset="0"/>
              </a:rPr>
              <a:t>fertilization</a:t>
            </a:r>
            <a:r>
              <a:rPr lang="en-US" sz="1100" dirty="0">
                <a:latin typeface="Book Antiqua" pitchFamily="18" charset="0"/>
              </a:rPr>
              <a:t>.</a:t>
            </a:r>
          </a:p>
          <a:p>
            <a:pPr algn="just" defTabSz="233363">
              <a:spcBef>
                <a:spcPts val="200"/>
              </a:spcBef>
              <a:spcAft>
                <a:spcPts val="200"/>
              </a:spcAft>
              <a:buFont typeface="Wingdings" pitchFamily="2" charset="2"/>
              <a:buChar char="§"/>
            </a:pPr>
            <a:endParaRPr lang="en-US" sz="1100" dirty="0">
              <a:latin typeface="Book Antiqua" pitchFamily="18" charset="0"/>
            </a:endParaRPr>
          </a:p>
          <a:p>
            <a:pPr algn="just" defTabSz="233363">
              <a:spcBef>
                <a:spcPts val="200"/>
              </a:spcBef>
              <a:spcAft>
                <a:spcPts val="200"/>
              </a:spcAft>
              <a:buFont typeface="Wingdings" pitchFamily="2" charset="2"/>
              <a:buChar char="§"/>
            </a:pPr>
            <a:r>
              <a:rPr lang="en-US" sz="1100" b="1" dirty="0">
                <a:latin typeface="Book Antiqua" pitchFamily="18" charset="0"/>
              </a:rPr>
              <a:t> 	Fetal stem cells</a:t>
            </a:r>
            <a:r>
              <a:rPr lang="en-US" sz="1100" dirty="0">
                <a:latin typeface="Book Antiqua" pitchFamily="18" charset="0"/>
              </a:rPr>
              <a:t> - are taken from the germ line tissues </a:t>
            </a:r>
            <a:r>
              <a:rPr lang="en-US" sz="1100" dirty="0" smtClean="0">
                <a:latin typeface="Book Antiqua" pitchFamily="18" charset="0"/>
              </a:rPr>
              <a:t>that will 	make </a:t>
            </a:r>
            <a:r>
              <a:rPr lang="en-US" sz="1100" dirty="0">
                <a:latin typeface="Book Antiqua" pitchFamily="18" charset="0"/>
              </a:rPr>
              <a:t>up the gonads of aborted fetuses.</a:t>
            </a:r>
          </a:p>
          <a:p>
            <a:pPr algn="just" defTabSz="233363">
              <a:spcBef>
                <a:spcPts val="200"/>
              </a:spcBef>
              <a:spcAft>
                <a:spcPts val="200"/>
              </a:spcAft>
              <a:buFont typeface="Wingdings" pitchFamily="2" charset="2"/>
              <a:buChar char="§"/>
            </a:pPr>
            <a:endParaRPr lang="en-US" sz="1100" dirty="0">
              <a:latin typeface="Book Antiqua" pitchFamily="18" charset="0"/>
            </a:endParaRPr>
          </a:p>
          <a:p>
            <a:pPr algn="just" defTabSz="233363">
              <a:spcBef>
                <a:spcPts val="200"/>
              </a:spcBef>
              <a:spcAft>
                <a:spcPts val="200"/>
              </a:spcAft>
              <a:buFont typeface="Wingdings" pitchFamily="2" charset="2"/>
              <a:buChar char="§"/>
            </a:pPr>
            <a:r>
              <a:rPr lang="en-US" sz="1100" b="1" dirty="0">
                <a:latin typeface="Book Antiqua" pitchFamily="18" charset="0"/>
              </a:rPr>
              <a:t> 	Umbilical cord stem cells </a:t>
            </a:r>
            <a:r>
              <a:rPr lang="en-US" sz="1100" dirty="0">
                <a:latin typeface="Book Antiqua" pitchFamily="18" charset="0"/>
              </a:rPr>
              <a:t>- Umbilical cord blood </a:t>
            </a:r>
            <a:r>
              <a:rPr lang="en-US" sz="1100" dirty="0" smtClean="0">
                <a:latin typeface="Book Antiqua" pitchFamily="18" charset="0"/>
              </a:rPr>
              <a:t>contains </a:t>
            </a:r>
            <a:r>
              <a:rPr lang="en-US" sz="1100" dirty="0">
                <a:latin typeface="Book Antiqua" pitchFamily="18" charset="0"/>
              </a:rPr>
              <a:t>stem  </a:t>
            </a:r>
            <a:r>
              <a:rPr lang="en-US" sz="1100" dirty="0" smtClean="0">
                <a:latin typeface="Book Antiqua" pitchFamily="18" charset="0"/>
              </a:rPr>
              <a:t>	cells </a:t>
            </a:r>
            <a:r>
              <a:rPr lang="en-US" sz="1100" dirty="0">
                <a:latin typeface="Book Antiqua" pitchFamily="18" charset="0"/>
              </a:rPr>
              <a:t>similar to those found in bone </a:t>
            </a:r>
            <a:r>
              <a:rPr lang="en-US" sz="1100" dirty="0" smtClean="0">
                <a:latin typeface="Book Antiqua" pitchFamily="18" charset="0"/>
              </a:rPr>
              <a:t>marrow</a:t>
            </a:r>
            <a:r>
              <a:rPr lang="en-US" sz="1100" dirty="0">
                <a:latin typeface="Book Antiqua" pitchFamily="18" charset="0"/>
              </a:rPr>
              <a:t>.</a:t>
            </a:r>
          </a:p>
          <a:p>
            <a:pPr algn="just" defTabSz="233363">
              <a:spcBef>
                <a:spcPts val="200"/>
              </a:spcBef>
              <a:spcAft>
                <a:spcPts val="200"/>
              </a:spcAft>
              <a:buFont typeface="Wingdings" pitchFamily="2" charset="2"/>
              <a:buChar char="§"/>
            </a:pPr>
            <a:endParaRPr lang="en-US" sz="1100" dirty="0">
              <a:latin typeface="Book Antiqua" pitchFamily="18" charset="0"/>
            </a:endParaRPr>
          </a:p>
          <a:p>
            <a:pPr algn="just" defTabSz="233363">
              <a:spcBef>
                <a:spcPts val="200"/>
              </a:spcBef>
              <a:spcAft>
                <a:spcPts val="200"/>
              </a:spcAft>
              <a:buFont typeface="Wingdings" pitchFamily="2" charset="2"/>
              <a:buChar char="§"/>
            </a:pPr>
            <a:r>
              <a:rPr lang="en-US" sz="1100" b="1" dirty="0">
                <a:latin typeface="Book Antiqua" pitchFamily="18" charset="0"/>
              </a:rPr>
              <a:t> 	Placenta derived stem cells </a:t>
            </a:r>
            <a:r>
              <a:rPr lang="en-US" sz="1100" dirty="0">
                <a:latin typeface="Book Antiqua" pitchFamily="18" charset="0"/>
              </a:rPr>
              <a:t>- up to ten times as many </a:t>
            </a:r>
            <a:r>
              <a:rPr lang="en-US" sz="1100" dirty="0" smtClean="0">
                <a:latin typeface="Book Antiqua" pitchFamily="18" charset="0"/>
              </a:rPr>
              <a:t>stem cells 	can </a:t>
            </a:r>
            <a:r>
              <a:rPr lang="en-US" sz="1100" dirty="0">
                <a:latin typeface="Book Antiqua" pitchFamily="18" charset="0"/>
              </a:rPr>
              <a:t>be harvested from a placenta as from cord </a:t>
            </a:r>
            <a:r>
              <a:rPr lang="en-US" sz="1100" dirty="0" smtClean="0">
                <a:latin typeface="Book Antiqua" pitchFamily="18" charset="0"/>
              </a:rPr>
              <a:t>blood</a:t>
            </a:r>
            <a:r>
              <a:rPr lang="en-US" sz="1100" dirty="0">
                <a:latin typeface="Book Antiqua" pitchFamily="18" charset="0"/>
              </a:rPr>
              <a:t>.</a:t>
            </a:r>
          </a:p>
          <a:p>
            <a:pPr algn="just" defTabSz="233363">
              <a:spcBef>
                <a:spcPts val="200"/>
              </a:spcBef>
              <a:spcAft>
                <a:spcPts val="200"/>
              </a:spcAft>
              <a:buFont typeface="Wingdings" pitchFamily="2" charset="2"/>
              <a:buChar char="§"/>
            </a:pPr>
            <a:endParaRPr lang="en-US" sz="1100" dirty="0">
              <a:latin typeface="Book Antiqua" pitchFamily="18" charset="0"/>
            </a:endParaRPr>
          </a:p>
          <a:p>
            <a:pPr algn="just" defTabSz="233363">
              <a:spcBef>
                <a:spcPts val="200"/>
              </a:spcBef>
              <a:spcAft>
                <a:spcPts val="200"/>
              </a:spcAft>
              <a:buFont typeface="Wingdings" pitchFamily="2" charset="2"/>
              <a:buChar char="§"/>
            </a:pPr>
            <a:r>
              <a:rPr lang="en-US" sz="1100" b="1" dirty="0">
                <a:latin typeface="Book Antiqua" pitchFamily="18" charset="0"/>
              </a:rPr>
              <a:t> 	Adult stem cells </a:t>
            </a:r>
            <a:r>
              <a:rPr lang="en-US" sz="1100" dirty="0">
                <a:latin typeface="Book Antiqua" pitchFamily="18" charset="0"/>
              </a:rPr>
              <a:t>- Many adult tissues contain stem cells that can be </a:t>
            </a:r>
            <a:r>
              <a:rPr lang="en-US" sz="1100" dirty="0" smtClean="0">
                <a:latin typeface="Book Antiqua" pitchFamily="18" charset="0"/>
              </a:rPr>
              <a:t>	isolated</a:t>
            </a:r>
            <a:r>
              <a:rPr lang="en-US" sz="1100" dirty="0">
                <a:latin typeface="Book Antiqua" pitchFamily="18" charset="0"/>
              </a:rPr>
              <a:t>.</a:t>
            </a:r>
          </a:p>
          <a:p>
            <a:pPr algn="just" defTabSz="233363">
              <a:spcBef>
                <a:spcPts val="200"/>
              </a:spcBef>
              <a:spcAft>
                <a:spcPts val="200"/>
              </a:spcAft>
              <a:buFont typeface="Wingdings" pitchFamily="2" charset="2"/>
              <a:buChar char="§"/>
            </a:pPr>
            <a:endParaRPr lang="en-US" sz="1100" dirty="0">
              <a:latin typeface="Book Antiqua" pitchFamily="18" charset="0"/>
            </a:endParaRPr>
          </a:p>
        </p:txBody>
      </p:sp>
      <p:sp>
        <p:nvSpPr>
          <p:cNvPr id="7" name="Rectangle 7"/>
          <p:cNvSpPr>
            <a:spLocks noChangeArrowheads="1"/>
          </p:cNvSpPr>
          <p:nvPr/>
        </p:nvSpPr>
        <p:spPr bwMode="auto">
          <a:xfrm>
            <a:off x="4419999" y="4978292"/>
            <a:ext cx="4267200" cy="376770"/>
          </a:xfrm>
          <a:prstGeom prst="rect">
            <a:avLst/>
          </a:prstGeom>
          <a:noFill/>
          <a:ln w="9525">
            <a:noFill/>
            <a:miter lim="800000"/>
            <a:headEnd/>
            <a:tailEnd/>
          </a:ln>
        </p:spPr>
        <p:txBody>
          <a:bodyPr lIns="0" tIns="0" rIns="0" bIns="0">
            <a:spAutoFit/>
          </a:bodyPr>
          <a:lstStyle/>
          <a:p>
            <a:pPr algn="ctr">
              <a:lnSpc>
                <a:spcPct val="102000"/>
              </a:lnSpc>
              <a:tabLst>
                <a:tab pos="233363" algn="l"/>
                <a:tab pos="690563" algn="l"/>
                <a:tab pos="1447800" algn="l"/>
                <a:tab pos="2171700" algn="l"/>
                <a:tab pos="2895600" algn="l"/>
                <a:tab pos="3619500" algn="l"/>
                <a:tab pos="4343400" algn="l"/>
                <a:tab pos="5067300" algn="l"/>
              </a:tabLst>
            </a:pPr>
            <a:r>
              <a:rPr lang="en-US" sz="1200" b="1" dirty="0">
                <a:latin typeface="Book Antiqua" pitchFamily="18" charset="0"/>
              </a:rPr>
              <a:t>Till date more than </a:t>
            </a:r>
            <a:r>
              <a:rPr lang="en-US" sz="1200" b="1" dirty="0" smtClean="0">
                <a:latin typeface="Book Antiqua" pitchFamily="18" charset="0"/>
              </a:rPr>
              <a:t>12000 </a:t>
            </a:r>
            <a:r>
              <a:rPr lang="en-US" sz="1200" b="1" dirty="0">
                <a:latin typeface="Book Antiqua" pitchFamily="18" charset="0"/>
              </a:rPr>
              <a:t>UCB transplants have been  performed </a:t>
            </a:r>
            <a:r>
              <a:rPr lang="en-US" sz="1200" b="1" dirty="0" smtClean="0">
                <a:latin typeface="Book Antiqua" pitchFamily="18" charset="0"/>
              </a:rPr>
              <a:t>with diseases free survival</a:t>
            </a:r>
            <a:endParaRPr lang="en-US" sz="1200" b="1" dirty="0">
              <a:latin typeface="Book Antiqua" pitchFamily="18" charset="0"/>
            </a:endParaRPr>
          </a:p>
        </p:txBody>
      </p:sp>
      <p:sp>
        <p:nvSpPr>
          <p:cNvPr id="25" name="Slide Number Placeholder 24"/>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14</a:t>
            </a:fld>
            <a:endParaRPr lang="en-US" dirty="0">
              <a:solidFill>
                <a:srgbClr val="800080"/>
              </a:solidFill>
              <a:latin typeface="Book Antiqua" pitchFamily="18" charset="0"/>
            </a:endParaRPr>
          </a:p>
        </p:txBody>
      </p:sp>
      <p:grpSp>
        <p:nvGrpSpPr>
          <p:cNvPr id="17" name="Group 12"/>
          <p:cNvGrpSpPr>
            <a:grpSpLocks/>
          </p:cNvGrpSpPr>
          <p:nvPr/>
        </p:nvGrpSpPr>
        <p:grpSpPr bwMode="auto">
          <a:xfrm>
            <a:off x="7971433" y="6313715"/>
            <a:ext cx="792534" cy="337457"/>
            <a:chOff x="3815594" y="5067857"/>
            <a:chExt cx="2249487" cy="836610"/>
          </a:xfrm>
          <a:effectLst/>
        </p:grpSpPr>
        <p:pic>
          <p:nvPicPr>
            <p:cNvPr id="18"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9"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0"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1"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11" name="TextBox 10"/>
          <p:cNvSpPr txBox="1"/>
          <p:nvPr/>
        </p:nvSpPr>
        <p:spPr>
          <a:xfrm>
            <a:off x="228600" y="457200"/>
            <a:ext cx="7315200" cy="584775"/>
          </a:xfrm>
          <a:prstGeom prst="rect">
            <a:avLst/>
          </a:prstGeom>
          <a:noFill/>
        </p:spPr>
        <p:txBody>
          <a:bodyPr wrap="square" rtlCol="0">
            <a:spAutoFit/>
          </a:bodyPr>
          <a:lstStyle/>
          <a:p>
            <a:r>
              <a:rPr lang="en-US" sz="3200" b="1" dirty="0" smtClean="0">
                <a:solidFill>
                  <a:schemeClr val="bg1"/>
                </a:solidFill>
                <a:latin typeface="Book Antiqua" pitchFamily="18" charset="0"/>
              </a:rPr>
              <a:t>POTENTIAL USES OF STEM CELLS</a:t>
            </a:r>
            <a:endParaRPr lang="en-US" sz="3200" dirty="0">
              <a:solidFill>
                <a:schemeClr val="bg1"/>
              </a:solidFill>
              <a:latin typeface="Book Antiqua" pitchFamily="18" charset="0"/>
            </a:endParaRPr>
          </a:p>
        </p:txBody>
      </p:sp>
      <p:sp>
        <p:nvSpPr>
          <p:cNvPr id="12" name="Content Placeholder 2"/>
          <p:cNvSpPr txBox="1">
            <a:spLocks/>
          </p:cNvSpPr>
          <p:nvPr/>
        </p:nvSpPr>
        <p:spPr bwMode="auto">
          <a:xfrm>
            <a:off x="3842650" y="1751221"/>
            <a:ext cx="4724400" cy="4021614"/>
          </a:xfrm>
          <a:prstGeom prst="rect">
            <a:avLst/>
          </a:prstGeom>
          <a:noFill/>
          <a:ln w="9525">
            <a:noFill/>
            <a:miter lim="800000"/>
            <a:headEnd/>
            <a:tailEnd/>
          </a:ln>
        </p:spPr>
        <p:txBody>
          <a:bodyPr wrap="square" lIns="0" tIns="0" rIns="0" bIns="0" anchor="ctr">
            <a:spAutoFit/>
          </a:bodyPr>
          <a:lstStyle/>
          <a:p>
            <a:pPr marL="0" lvl="3" algn="just" defTabSz="233363">
              <a:spcBef>
                <a:spcPts val="1400"/>
              </a:spcBef>
              <a:spcAft>
                <a:spcPts val="1400"/>
              </a:spcAft>
              <a:buFont typeface="Wingdings" pitchFamily="2" charset="2"/>
              <a:buChar char="§"/>
            </a:pPr>
            <a:r>
              <a:rPr lang="en-US" sz="1200" b="1" dirty="0">
                <a:latin typeface="Book Antiqua" pitchFamily="18" charset="0"/>
              </a:rPr>
              <a:t> 	Replacing damaged tissue</a:t>
            </a:r>
            <a:r>
              <a:rPr lang="en-US" sz="1200" b="1" dirty="0" smtClean="0">
                <a:latin typeface="Book Antiqua" pitchFamily="18" charset="0"/>
              </a:rPr>
              <a:t>: </a:t>
            </a:r>
            <a:r>
              <a:rPr lang="en-US" sz="1200" dirty="0">
                <a:latin typeface="Book Antiqua" pitchFamily="18" charset="0"/>
              </a:rPr>
              <a:t>Due to the ability to replace 	damaged 	cells in the body, stem cells are used to treat </a:t>
            </a:r>
            <a:r>
              <a:rPr lang="en-US" sz="1200" dirty="0" smtClean="0">
                <a:latin typeface="Book Antiqua" pitchFamily="18" charset="0"/>
              </a:rPr>
              <a:t>	heart </a:t>
            </a:r>
            <a:r>
              <a:rPr lang="en-US" sz="1200" dirty="0">
                <a:latin typeface="Book Antiqua" pitchFamily="18" charset="0"/>
              </a:rPr>
              <a:t>	</a:t>
            </a:r>
            <a:r>
              <a:rPr lang="en-US" sz="1200" dirty="0" smtClean="0">
                <a:latin typeface="Book Antiqua" pitchFamily="18" charset="0"/>
              </a:rPr>
              <a:t>failure, spinal injuries, diabetes, Critical Limb Ischemia, brain 	stroke </a:t>
            </a:r>
            <a:r>
              <a:rPr lang="en-US" sz="1200" dirty="0">
                <a:latin typeface="Book Antiqua" pitchFamily="18" charset="0"/>
              </a:rPr>
              <a:t>etc.</a:t>
            </a:r>
          </a:p>
          <a:p>
            <a:pPr marL="0" lvl="3" algn="just" defTabSz="233363">
              <a:spcBef>
                <a:spcPts val="1400"/>
              </a:spcBef>
              <a:spcAft>
                <a:spcPts val="1400"/>
              </a:spcAft>
              <a:buFont typeface="Wingdings" pitchFamily="2" charset="2"/>
              <a:buChar char="§"/>
            </a:pPr>
            <a:r>
              <a:rPr lang="en-US" sz="1200" b="1" dirty="0">
                <a:latin typeface="Book Antiqua" pitchFamily="18" charset="0"/>
              </a:rPr>
              <a:t> 	Studying human development</a:t>
            </a:r>
            <a:r>
              <a:rPr lang="en-US" sz="1200" dirty="0">
                <a:latin typeface="Book Antiqua" pitchFamily="18" charset="0"/>
              </a:rPr>
              <a:t>: Study of cell </a:t>
            </a:r>
            <a:r>
              <a:rPr lang="en-US" sz="1200" dirty="0" smtClean="0">
                <a:latin typeface="Book Antiqua" pitchFamily="18" charset="0"/>
              </a:rPr>
              <a:t>differentiation and 	function</a:t>
            </a:r>
            <a:r>
              <a:rPr lang="en-US" sz="1200" dirty="0">
                <a:latin typeface="Book Antiqua" pitchFamily="18" charset="0"/>
              </a:rPr>
              <a:t>. </a:t>
            </a:r>
            <a:r>
              <a:rPr lang="en-US" sz="1200" dirty="0" smtClean="0">
                <a:latin typeface="Book Antiqua" pitchFamily="18" charset="0"/>
              </a:rPr>
              <a:t>E.g. </a:t>
            </a:r>
            <a:r>
              <a:rPr lang="en-US" sz="1200" dirty="0">
                <a:latin typeface="Book Antiqua" pitchFamily="18" charset="0"/>
              </a:rPr>
              <a:t>to discover the origin or cause of cancer in </a:t>
            </a:r>
            <a:r>
              <a:rPr lang="en-US" sz="1200" dirty="0" smtClean="0">
                <a:latin typeface="Book Antiqua" pitchFamily="18" charset="0"/>
              </a:rPr>
              <a:t>patient</a:t>
            </a:r>
            <a:r>
              <a:rPr lang="en-US" sz="1200" dirty="0">
                <a:latin typeface="Book Antiqua" pitchFamily="18" charset="0"/>
              </a:rPr>
              <a:t>.</a:t>
            </a:r>
          </a:p>
          <a:p>
            <a:pPr marL="0" lvl="3" algn="just" defTabSz="233363">
              <a:spcBef>
                <a:spcPts val="1400"/>
              </a:spcBef>
              <a:spcAft>
                <a:spcPts val="1400"/>
              </a:spcAft>
              <a:buFont typeface="Wingdings" pitchFamily="2" charset="2"/>
              <a:buChar char="§"/>
            </a:pPr>
            <a:r>
              <a:rPr lang="en-US" sz="1200" b="1" dirty="0">
                <a:latin typeface="Book Antiqua" pitchFamily="18" charset="0"/>
              </a:rPr>
              <a:t> 	Testing new drugs:</a:t>
            </a:r>
            <a:r>
              <a:rPr lang="en-US" sz="1200" dirty="0">
                <a:latin typeface="Book Antiqua" pitchFamily="18" charset="0"/>
              </a:rPr>
              <a:t> Stem cells mimic the response of human 	tissue to 	the drug being tested. This may make drug testing 	safer, cheaper and </a:t>
            </a:r>
            <a:r>
              <a:rPr lang="en-US" sz="1200" dirty="0" smtClean="0">
                <a:latin typeface="Book Antiqua" pitchFamily="18" charset="0"/>
              </a:rPr>
              <a:t>more </a:t>
            </a:r>
            <a:r>
              <a:rPr lang="en-US" sz="1200" dirty="0">
                <a:latin typeface="Book Antiqua" pitchFamily="18" charset="0"/>
              </a:rPr>
              <a:t>ethically acceptable.</a:t>
            </a:r>
          </a:p>
          <a:p>
            <a:pPr marL="0" lvl="3" algn="just" defTabSz="233363">
              <a:spcBef>
                <a:spcPts val="1400"/>
              </a:spcBef>
              <a:spcAft>
                <a:spcPts val="1400"/>
              </a:spcAft>
              <a:buFont typeface="Wingdings" pitchFamily="2" charset="2"/>
              <a:buChar char="§"/>
            </a:pPr>
            <a:r>
              <a:rPr lang="en-US" sz="1200" b="1" dirty="0">
                <a:latin typeface="Book Antiqua" pitchFamily="18" charset="0"/>
              </a:rPr>
              <a:t> 	Screening </a:t>
            </a:r>
            <a:r>
              <a:rPr lang="en-US" sz="1200" b="1" dirty="0" smtClean="0">
                <a:latin typeface="Book Antiqua" pitchFamily="18" charset="0"/>
              </a:rPr>
              <a:t>toxins: </a:t>
            </a:r>
            <a:r>
              <a:rPr lang="en-US" sz="1200" dirty="0">
                <a:latin typeface="Book Antiqua" pitchFamily="18" charset="0"/>
              </a:rPr>
              <a:t>To avoid pre-clinical animal testing of new 	pharmaceutical components.</a:t>
            </a:r>
            <a:endParaRPr lang="en-US" sz="1200" b="1" dirty="0">
              <a:latin typeface="Book Antiqua" pitchFamily="18" charset="0"/>
            </a:endParaRPr>
          </a:p>
          <a:p>
            <a:pPr marL="0" lvl="3" algn="just" defTabSz="233363">
              <a:spcBef>
                <a:spcPts val="1400"/>
              </a:spcBef>
              <a:spcAft>
                <a:spcPts val="1400"/>
              </a:spcAft>
              <a:buFont typeface="Wingdings" pitchFamily="2" charset="2"/>
              <a:buChar char="§"/>
            </a:pPr>
            <a:r>
              <a:rPr lang="en-US" sz="1200" b="1" dirty="0">
                <a:latin typeface="Book Antiqua" pitchFamily="18" charset="0"/>
              </a:rPr>
              <a:t> 	Testing gene therapy methods: </a:t>
            </a:r>
            <a:r>
              <a:rPr lang="en-US" sz="1200" dirty="0">
                <a:latin typeface="Book Antiqua" pitchFamily="18" charset="0"/>
              </a:rPr>
              <a:t>Stem cells prove useful during 	the development of new methods for gene therapy that helps 	people suffering from genetic illnesses.</a:t>
            </a:r>
            <a:endParaRPr lang="en-US" sz="1200" b="1" dirty="0">
              <a:latin typeface="Book Antiqua" pitchFamily="18" charset="0"/>
            </a:endParaRPr>
          </a:p>
        </p:txBody>
      </p:sp>
      <p:pic>
        <p:nvPicPr>
          <p:cNvPr id="13" name="Picture 11" descr="http://t3.gstatic.com/images?q=tbn:ANd9GcQooKORkw4tZC4GUNnSSed7YQHRTMAoko2vo5ttGZM-k-nHJUn6"/>
          <p:cNvPicPr>
            <a:picLocks noChangeAspect="1" noChangeArrowheads="1"/>
          </p:cNvPicPr>
          <p:nvPr/>
        </p:nvPicPr>
        <p:blipFill>
          <a:blip r:embed="rId3" cstate="email"/>
          <a:srcRect t="25564" b="3578"/>
          <a:stretch>
            <a:fillRect/>
          </a:stretch>
        </p:blipFill>
        <p:spPr bwMode="auto">
          <a:xfrm>
            <a:off x="685800" y="1582737"/>
            <a:ext cx="2514600" cy="2379663"/>
          </a:xfrm>
          <a:prstGeom prst="roundRect">
            <a:avLst>
              <a:gd name="adj" fmla="val 9965"/>
            </a:avLst>
          </a:prstGeom>
          <a:ln>
            <a:noFill/>
          </a:ln>
          <a:effectLst/>
        </p:spPr>
      </p:pic>
      <p:pic>
        <p:nvPicPr>
          <p:cNvPr id="14" name="Picture 13" descr="stem_cells_categories.jpg"/>
          <p:cNvPicPr>
            <a:picLocks noChangeAspect="1"/>
          </p:cNvPicPr>
          <p:nvPr/>
        </p:nvPicPr>
        <p:blipFill>
          <a:blip r:embed="rId4" cstate="email">
            <a:lum bright="-10000"/>
          </a:blip>
          <a:srcRect/>
          <a:stretch>
            <a:fillRect/>
          </a:stretch>
        </p:blipFill>
        <p:spPr bwMode="auto">
          <a:xfrm>
            <a:off x="685800" y="4419599"/>
            <a:ext cx="2509024" cy="2057400"/>
          </a:xfrm>
          <a:prstGeom prst="roundRect">
            <a:avLst>
              <a:gd name="adj" fmla="val 8398"/>
            </a:avLst>
          </a:prstGeom>
          <a:ln>
            <a:noFill/>
          </a:ln>
          <a:effectLst/>
        </p:spPr>
      </p:pic>
      <p:sp>
        <p:nvSpPr>
          <p:cNvPr id="32" name="Slide Number Placeholder 3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15</a:t>
            </a:fld>
            <a:endParaRPr lang="en-US" dirty="0">
              <a:solidFill>
                <a:srgbClr val="800080"/>
              </a:solidFill>
              <a:latin typeface="Book Antiqua" pitchFamily="18" charset="0"/>
            </a:endParaRPr>
          </a:p>
        </p:txBody>
      </p:sp>
      <p:grpSp>
        <p:nvGrpSpPr>
          <p:cNvPr id="20" name="Group 12"/>
          <p:cNvGrpSpPr>
            <a:grpSpLocks/>
          </p:cNvGrpSpPr>
          <p:nvPr/>
        </p:nvGrpSpPr>
        <p:grpSpPr bwMode="auto">
          <a:xfrm>
            <a:off x="7971433" y="6313715"/>
            <a:ext cx="792534" cy="337457"/>
            <a:chOff x="3815594" y="5067857"/>
            <a:chExt cx="2249487" cy="836610"/>
          </a:xfrm>
          <a:effectLst/>
        </p:grpSpPr>
        <p:pic>
          <p:nvPicPr>
            <p:cNvPr id="21"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22"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23"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24"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2" name="Slide Number Placeholder 3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16</a:t>
            </a:fld>
            <a:endParaRPr lang="en-US" dirty="0">
              <a:solidFill>
                <a:srgbClr val="800080"/>
              </a:solidFill>
              <a:latin typeface="Book Antiqua" pitchFamily="18" charset="0"/>
            </a:endParaRPr>
          </a:p>
        </p:txBody>
      </p:sp>
      <p:sp>
        <p:nvSpPr>
          <p:cNvPr id="16" name="TextBox 15"/>
          <p:cNvSpPr txBox="1"/>
          <p:nvPr/>
        </p:nvSpPr>
        <p:spPr>
          <a:xfrm>
            <a:off x="152400" y="3818095"/>
            <a:ext cx="7010400" cy="477054"/>
          </a:xfrm>
          <a:prstGeom prst="rect">
            <a:avLst/>
          </a:prstGeom>
          <a:noFill/>
        </p:spPr>
        <p:txBody>
          <a:bodyPr wrap="square" rtlCol="0">
            <a:spAutoFit/>
          </a:bodyPr>
          <a:lstStyle/>
          <a:p>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rPr>
              <a:t>PREGNANCY</a:t>
            </a:r>
            <a:endParaRPr lang="en-US" sz="25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endParaRPr>
          </a:p>
        </p:txBody>
      </p:sp>
      <p:grpSp>
        <p:nvGrpSpPr>
          <p:cNvPr id="9" name="Group 12"/>
          <p:cNvGrpSpPr>
            <a:grpSpLocks/>
          </p:cNvGrpSpPr>
          <p:nvPr/>
        </p:nvGrpSpPr>
        <p:grpSpPr bwMode="auto">
          <a:xfrm>
            <a:off x="7971433" y="6313715"/>
            <a:ext cx="792534" cy="337457"/>
            <a:chOff x="3815594" y="5067857"/>
            <a:chExt cx="2249487" cy="836610"/>
          </a:xfrm>
          <a:effectLst/>
        </p:grpSpPr>
        <p:pic>
          <p:nvPicPr>
            <p:cNvPr id="15"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17"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18"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19"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2" name="Slide Number Placeholder 3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17</a:t>
            </a:fld>
            <a:endParaRPr lang="en-US" dirty="0">
              <a:solidFill>
                <a:srgbClr val="800080"/>
              </a:solidFill>
              <a:latin typeface="Book Antiqua" pitchFamily="18" charset="0"/>
            </a:endParaRPr>
          </a:p>
        </p:txBody>
      </p:sp>
      <p:sp>
        <p:nvSpPr>
          <p:cNvPr id="15" name="Content Placeholder 8"/>
          <p:cNvSpPr txBox="1">
            <a:spLocks/>
          </p:cNvSpPr>
          <p:nvPr/>
        </p:nvSpPr>
        <p:spPr>
          <a:xfrm>
            <a:off x="3222171" y="1730833"/>
            <a:ext cx="5649686" cy="1676400"/>
          </a:xfrm>
          <a:prstGeom prst="rect">
            <a:avLst/>
          </a:prstGeom>
        </p:spPr>
        <p:txBody>
          <a:bodyPr/>
          <a:lstStyle/>
          <a:p>
            <a:pPr marL="342900" marR="0" lvl="0" indent="-342900" algn="just" defTabSz="914400" rtl="0" eaLnBrk="1" fontAlgn="auto" latinLnBrk="0" hangingPunct="1">
              <a:lnSpc>
                <a:spcPct val="100000"/>
              </a:lnSpc>
              <a:spcBef>
                <a:spcPts val="1800"/>
              </a:spcBef>
              <a:spcAft>
                <a:spcPts val="0"/>
              </a:spcAft>
              <a:buClrTx/>
              <a:buSzTx/>
              <a:buFont typeface="Wingdings" pitchFamily="2" charset="2"/>
              <a:buChar char="§"/>
              <a:tabLst/>
              <a:defRPr/>
            </a:pPr>
            <a:r>
              <a:rPr kumimoji="0" lang="en-US" sz="1100" b="1" i="0" u="none" strike="noStrike" kern="1200" cap="none" spc="0" normalizeH="0" baseline="0" noProof="0" dirty="0" smtClean="0">
                <a:ln>
                  <a:noFill/>
                </a:ln>
                <a:solidFill>
                  <a:schemeClr val="tx1"/>
                </a:solidFill>
                <a:effectLst/>
                <a:uLnTx/>
                <a:uFillTx/>
                <a:latin typeface="Book Antiqua" pitchFamily="18" charset="0"/>
              </a:rPr>
              <a:t>Pregnancy</a:t>
            </a:r>
            <a:r>
              <a:rPr kumimoji="0" lang="en-US" sz="1100" b="0" i="0" u="none" strike="noStrike" kern="1200" cap="none" spc="0" normalizeH="0" baseline="0" noProof="0" dirty="0" smtClean="0">
                <a:ln>
                  <a:noFill/>
                </a:ln>
                <a:solidFill>
                  <a:schemeClr val="tx1"/>
                </a:solidFill>
                <a:effectLst/>
                <a:uLnTx/>
                <a:uFillTx/>
                <a:latin typeface="Book Antiqua" pitchFamily="18" charset="0"/>
              </a:rPr>
              <a:t> is carrying of one or more offspring, known as a fetus or embryo, inside the womb of a female</a:t>
            </a:r>
          </a:p>
          <a:p>
            <a:pPr marL="342900" marR="0" lvl="0" indent="-342900" algn="just" defTabSz="914400" rtl="0" eaLnBrk="1" fontAlgn="auto" latinLnBrk="0" hangingPunct="1">
              <a:lnSpc>
                <a:spcPct val="100000"/>
              </a:lnSpc>
              <a:spcBef>
                <a:spcPts val="1800"/>
              </a:spcBef>
              <a:spcAft>
                <a:spcPts val="0"/>
              </a:spcAft>
              <a:buClrTx/>
              <a:buSzTx/>
              <a:buFont typeface="Wingdings" pitchFamily="2" charset="2"/>
              <a:buChar char="§"/>
              <a:tabLst/>
              <a:defRPr/>
            </a:pPr>
            <a:r>
              <a:rPr kumimoji="0" lang="en-US" sz="1100" b="0" i="0" u="none" strike="noStrike" kern="1200" cap="none" spc="0" normalizeH="0" baseline="0" noProof="0" dirty="0" smtClean="0">
                <a:ln>
                  <a:noFill/>
                </a:ln>
                <a:solidFill>
                  <a:schemeClr val="tx1"/>
                </a:solidFill>
                <a:effectLst/>
                <a:uLnTx/>
                <a:uFillTx/>
                <a:latin typeface="Book Antiqua" pitchFamily="18" charset="0"/>
              </a:rPr>
              <a:t>Symptoms of early pregnancy include the absence of menstrual periods, breast changes, tiredness,</a:t>
            </a:r>
            <a:r>
              <a:rPr kumimoji="0" lang="en-US" sz="1100" b="0" i="0" u="none" strike="noStrike" kern="1200" cap="none" spc="0" normalizeH="0" noProof="0" dirty="0" smtClean="0">
                <a:ln>
                  <a:noFill/>
                </a:ln>
                <a:solidFill>
                  <a:schemeClr val="tx1"/>
                </a:solidFill>
                <a:effectLst/>
                <a:uLnTx/>
                <a:uFillTx/>
                <a:latin typeface="Book Antiqua" pitchFamily="18" charset="0"/>
              </a:rPr>
              <a:t> and </a:t>
            </a:r>
            <a:r>
              <a:rPr kumimoji="0" lang="en-US" sz="1100" b="0" i="0" u="none" strike="noStrike" kern="1200" cap="none" spc="0" normalizeH="0" baseline="0" noProof="0" dirty="0" smtClean="0">
                <a:ln>
                  <a:noFill/>
                </a:ln>
                <a:solidFill>
                  <a:schemeClr val="tx1"/>
                </a:solidFill>
                <a:effectLst/>
                <a:uLnTx/>
                <a:uFillTx/>
                <a:latin typeface="Book Antiqua" pitchFamily="18" charset="0"/>
              </a:rPr>
              <a:t>nausea.</a:t>
            </a:r>
          </a:p>
          <a:p>
            <a:pPr marL="342900" marR="0" lvl="0" indent="-342900" algn="just" defTabSz="914400" rtl="0" eaLnBrk="1" fontAlgn="auto" latinLnBrk="0" hangingPunct="1">
              <a:lnSpc>
                <a:spcPct val="100000"/>
              </a:lnSpc>
              <a:spcBef>
                <a:spcPts val="1800"/>
              </a:spcBef>
              <a:spcAft>
                <a:spcPts val="0"/>
              </a:spcAft>
              <a:buClrTx/>
              <a:buSzTx/>
              <a:buFont typeface="Wingdings" pitchFamily="2" charset="2"/>
              <a:buChar char="§"/>
              <a:tabLst/>
              <a:defRPr/>
            </a:pPr>
            <a:r>
              <a:rPr kumimoji="0" lang="en-US" sz="1100" b="0" i="0" u="none" strike="noStrike" kern="1200" cap="none" spc="0" normalizeH="0" baseline="0" noProof="0" dirty="0" smtClean="0">
                <a:ln>
                  <a:noFill/>
                </a:ln>
                <a:solidFill>
                  <a:schemeClr val="tx1"/>
                </a:solidFill>
                <a:effectLst/>
                <a:uLnTx/>
                <a:uFillTx/>
                <a:latin typeface="Book Antiqua" pitchFamily="18" charset="0"/>
              </a:rPr>
              <a:t>A pregnancy test measures the hormone human chorionic gonadotropin in the urine or blood</a:t>
            </a:r>
          </a:p>
        </p:txBody>
      </p:sp>
      <p:sp>
        <p:nvSpPr>
          <p:cNvPr id="16" name="Content Placeholder 8"/>
          <p:cNvSpPr txBox="1">
            <a:spLocks/>
          </p:cNvSpPr>
          <p:nvPr/>
        </p:nvSpPr>
        <p:spPr bwMode="auto">
          <a:xfrm>
            <a:off x="283030" y="4005939"/>
            <a:ext cx="5410200" cy="2384228"/>
          </a:xfrm>
          <a:prstGeom prst="rect">
            <a:avLst/>
          </a:prstGeom>
          <a:noFill/>
          <a:ln w="9525">
            <a:noFill/>
            <a:miter lim="800000"/>
            <a:headEnd/>
            <a:tailEnd/>
          </a:ln>
        </p:spPr>
        <p:txBody>
          <a:bodyPr/>
          <a:lstStyle/>
          <a:p>
            <a:pPr marL="342900" indent="-342900">
              <a:spcBef>
                <a:spcPts val="1800"/>
              </a:spcBef>
              <a:buFont typeface="Wingdings" pitchFamily="2" charset="2"/>
              <a:buChar char="§"/>
              <a:defRPr/>
            </a:pPr>
            <a:r>
              <a:rPr lang="en-US" sz="1100" dirty="0">
                <a:latin typeface="Book Antiqua" pitchFamily="18" charset="0"/>
              </a:rPr>
              <a:t>Childbirth usually occurs </a:t>
            </a:r>
            <a:r>
              <a:rPr lang="en-US" sz="1100" dirty="0" smtClean="0">
                <a:latin typeface="Book Antiqua" pitchFamily="18" charset="0"/>
              </a:rPr>
              <a:t>about 38 </a:t>
            </a:r>
            <a:r>
              <a:rPr lang="en-US" sz="1100" dirty="0">
                <a:latin typeface="Book Antiqua" pitchFamily="18" charset="0"/>
              </a:rPr>
              <a:t>weeks after conception; in women who have a menstrual cycle length of four weeks, this is approximately 40 weeks from the last normal menstrual period (LNMP)</a:t>
            </a:r>
          </a:p>
          <a:p>
            <a:pPr marL="342900" indent="-342900">
              <a:spcBef>
                <a:spcPts val="1800"/>
              </a:spcBef>
              <a:buFont typeface="Wingdings" pitchFamily="2" charset="2"/>
              <a:buChar char="§"/>
              <a:defRPr/>
            </a:pPr>
            <a:r>
              <a:rPr lang="en-US" sz="1100" dirty="0">
                <a:latin typeface="Book Antiqua" pitchFamily="18" charset="0"/>
              </a:rPr>
              <a:t>As you near your due date, your baby may turn into a head-down position for birth. </a:t>
            </a:r>
          </a:p>
          <a:p>
            <a:pPr marL="342900" indent="-342900">
              <a:spcBef>
                <a:spcPts val="1800"/>
              </a:spcBef>
              <a:buFont typeface="Wingdings" pitchFamily="2" charset="2"/>
              <a:buChar char="§"/>
              <a:defRPr/>
            </a:pPr>
            <a:r>
              <a:rPr lang="en-US" sz="1100" dirty="0">
                <a:latin typeface="Book Antiqua" pitchFamily="18" charset="0"/>
              </a:rPr>
              <a:t>Babies at birth typically weigh between 6 pounds 2 ounces and 9 pounds 2 ounces and are 19 to 21 inches </a:t>
            </a:r>
            <a:r>
              <a:rPr lang="en-US" sz="1100" dirty="0" smtClean="0">
                <a:latin typeface="Book Antiqua" pitchFamily="18" charset="0"/>
              </a:rPr>
              <a:t>long</a:t>
            </a:r>
          </a:p>
          <a:p>
            <a:pPr marL="342900" indent="-342900">
              <a:spcBef>
                <a:spcPts val="1800"/>
              </a:spcBef>
              <a:buFont typeface="Wingdings" pitchFamily="2" charset="2"/>
              <a:buChar char="§"/>
              <a:defRPr/>
            </a:pPr>
            <a:r>
              <a:rPr lang="en-US" sz="1100" dirty="0" smtClean="0">
                <a:latin typeface="Book Antiqua" pitchFamily="18" charset="0"/>
              </a:rPr>
              <a:t>For umbilical cord blood banking a pregnant female should enroll with </a:t>
            </a:r>
            <a:r>
              <a:rPr lang="en-US" sz="1100" b="1" dirty="0" smtClean="0">
                <a:latin typeface="Book Antiqua" pitchFamily="18" charset="0"/>
              </a:rPr>
              <a:t>BABYCELL</a:t>
            </a:r>
            <a:r>
              <a:rPr lang="en-US" sz="1010" b="1" baseline="58000" dirty="0" smtClean="0">
                <a:latin typeface="Book Antiqua" pitchFamily="18" charset="0"/>
              </a:rPr>
              <a:t>™</a:t>
            </a:r>
            <a:r>
              <a:rPr lang="en-US" sz="1010" baseline="58000" dirty="0" smtClean="0">
                <a:latin typeface="Book Antiqua" pitchFamily="18" charset="0"/>
              </a:rPr>
              <a:t> </a:t>
            </a:r>
            <a:r>
              <a:rPr lang="en-US" sz="1100" dirty="0" smtClean="0">
                <a:latin typeface="Book Antiqua" pitchFamily="18" charset="0"/>
              </a:rPr>
              <a:t>as soon as possible . Since it’s a voluntary decision , one can contact </a:t>
            </a:r>
            <a:r>
              <a:rPr lang="en-US" sz="1100" b="1" dirty="0" smtClean="0">
                <a:latin typeface="Book Antiqua" pitchFamily="18" charset="0"/>
              </a:rPr>
              <a:t>BABYCELL</a:t>
            </a:r>
            <a:r>
              <a:rPr lang="en-US" sz="1010" b="1" baseline="66000" dirty="0" smtClean="0">
                <a:latin typeface="Book Antiqua" pitchFamily="18" charset="0"/>
              </a:rPr>
              <a:t>™</a:t>
            </a:r>
            <a:r>
              <a:rPr lang="en-US" sz="1100" dirty="0" smtClean="0">
                <a:latin typeface="Book Antiqua" pitchFamily="18" charset="0"/>
              </a:rPr>
              <a:t> for any kind of information. </a:t>
            </a:r>
            <a:endParaRPr lang="en-US" sz="1100" dirty="0">
              <a:latin typeface="Book Antiqua" pitchFamily="18" charset="0"/>
            </a:endParaRPr>
          </a:p>
        </p:txBody>
      </p:sp>
      <p:sp>
        <p:nvSpPr>
          <p:cNvPr id="20" name="Title 1"/>
          <p:cNvSpPr txBox="1">
            <a:spLocks/>
          </p:cNvSpPr>
          <p:nvPr/>
        </p:nvSpPr>
        <p:spPr>
          <a:xfrm>
            <a:off x="326568" y="511630"/>
            <a:ext cx="4463143" cy="566055"/>
          </a:xfrm>
          <a:prstGeom prst="rect">
            <a:avLst/>
          </a:prstGeom>
        </p:spPr>
        <p:txBody>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IN" sz="3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PREGNANCY</a:t>
            </a:r>
            <a:endParaRPr kumimoji="0" lang="en-US" sz="3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endParaRPr>
          </a:p>
        </p:txBody>
      </p:sp>
      <p:pic>
        <p:nvPicPr>
          <p:cNvPr id="17" name="Picture 16" descr="19745.jpg"/>
          <p:cNvPicPr>
            <a:picLocks noChangeAspect="1"/>
          </p:cNvPicPr>
          <p:nvPr/>
        </p:nvPicPr>
        <p:blipFill>
          <a:blip r:embed="rId3" cstate="print"/>
          <a:srcRect t="559" r="4130" b="7532"/>
          <a:stretch>
            <a:fillRect/>
          </a:stretch>
        </p:blipFill>
        <p:spPr>
          <a:xfrm>
            <a:off x="6094227" y="4186699"/>
            <a:ext cx="2509285" cy="1924493"/>
          </a:xfrm>
          <a:prstGeom prst="roundRect">
            <a:avLst>
              <a:gd name="adj" fmla="val 7051"/>
            </a:avLst>
          </a:prstGeom>
          <a:ln>
            <a:noFill/>
          </a:ln>
          <a:effectLst>
            <a:outerShdw blurRad="190500" algn="tl" rotWithShape="0">
              <a:srgbClr val="000000">
                <a:alpha val="70000"/>
              </a:srgbClr>
            </a:outerShdw>
          </a:effectLst>
        </p:spPr>
      </p:pic>
      <p:grpSp>
        <p:nvGrpSpPr>
          <p:cNvPr id="18" name="Group 12"/>
          <p:cNvGrpSpPr>
            <a:grpSpLocks/>
          </p:cNvGrpSpPr>
          <p:nvPr/>
        </p:nvGrpSpPr>
        <p:grpSpPr bwMode="auto">
          <a:xfrm>
            <a:off x="7971433" y="6313715"/>
            <a:ext cx="792534" cy="337457"/>
            <a:chOff x="3815594" y="5067857"/>
            <a:chExt cx="2249487" cy="836610"/>
          </a:xfrm>
          <a:effectLst/>
        </p:grpSpPr>
        <p:pic>
          <p:nvPicPr>
            <p:cNvPr id="23"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24"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5"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6"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pic>
        <p:nvPicPr>
          <p:cNvPr id="13" name="Picture 12" descr="pregnant lady.jpg"/>
          <p:cNvPicPr>
            <a:picLocks noChangeAspect="1"/>
          </p:cNvPicPr>
          <p:nvPr/>
        </p:nvPicPr>
        <p:blipFill>
          <a:blip r:embed="rId8" cstate="print"/>
          <a:stretch>
            <a:fillRect/>
          </a:stretch>
        </p:blipFill>
        <p:spPr>
          <a:xfrm>
            <a:off x="468086" y="1393163"/>
            <a:ext cx="2966187" cy="2449496"/>
          </a:xfrm>
          <a:prstGeom prst="roundRect">
            <a:avLst/>
          </a:prstGeom>
          <a:ln>
            <a:noFill/>
          </a:ln>
          <a:effectLst>
            <a:softEdge rad="112500"/>
          </a:effectLst>
        </p:spPr>
      </p:pic>
    </p:spTree>
  </p:cSld>
  <p:clrMapOvr>
    <a:masterClrMapping/>
  </p:clrMapOvr>
  <p:transition spd="slow"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32" name="Slide Number Placeholder 3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18</a:t>
            </a:fld>
            <a:endParaRPr lang="en-US" dirty="0">
              <a:solidFill>
                <a:srgbClr val="800080"/>
              </a:solidFill>
              <a:latin typeface="Book Antiqua" pitchFamily="18" charset="0"/>
            </a:endParaRPr>
          </a:p>
        </p:txBody>
      </p:sp>
      <p:sp>
        <p:nvSpPr>
          <p:cNvPr id="19" name="Title 1"/>
          <p:cNvSpPr txBox="1">
            <a:spLocks/>
          </p:cNvSpPr>
          <p:nvPr/>
        </p:nvSpPr>
        <p:spPr>
          <a:xfrm>
            <a:off x="87085" y="511630"/>
            <a:ext cx="7848600" cy="391887"/>
          </a:xfrm>
          <a:prstGeom prst="rect">
            <a:avLst/>
          </a:prstGeom>
        </p:spPr>
        <p:txBody>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IN" sz="28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PANEL OF SPECIALISTS</a:t>
            </a:r>
            <a:endParaRPr kumimoji="0" lang="en-US" sz="28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endParaRPr>
          </a:p>
        </p:txBody>
      </p:sp>
      <p:sp>
        <p:nvSpPr>
          <p:cNvPr id="38" name="Freeform 37"/>
          <p:cNvSpPr/>
          <p:nvPr/>
        </p:nvSpPr>
        <p:spPr>
          <a:xfrm>
            <a:off x="404047" y="1827000"/>
            <a:ext cx="2275630" cy="4127498"/>
          </a:xfrm>
          <a:custGeom>
            <a:avLst/>
            <a:gdLst>
              <a:gd name="connsiteX0" fmla="*/ 0 w 1991320"/>
              <a:gd name="connsiteY0" fmla="*/ 199132 h 4063999"/>
              <a:gd name="connsiteX1" fmla="*/ 58325 w 1991320"/>
              <a:gd name="connsiteY1" fmla="*/ 58324 h 4063999"/>
              <a:gd name="connsiteX2" fmla="*/ 199133 w 1991320"/>
              <a:gd name="connsiteY2" fmla="*/ 0 h 4063999"/>
              <a:gd name="connsiteX3" fmla="*/ 1792188 w 1991320"/>
              <a:gd name="connsiteY3" fmla="*/ 0 h 4063999"/>
              <a:gd name="connsiteX4" fmla="*/ 1932996 w 1991320"/>
              <a:gd name="connsiteY4" fmla="*/ 58325 h 4063999"/>
              <a:gd name="connsiteX5" fmla="*/ 1991320 w 1991320"/>
              <a:gd name="connsiteY5" fmla="*/ 199133 h 4063999"/>
              <a:gd name="connsiteX6" fmla="*/ 1991320 w 1991320"/>
              <a:gd name="connsiteY6" fmla="*/ 3864867 h 4063999"/>
              <a:gd name="connsiteX7" fmla="*/ 1932996 w 1991320"/>
              <a:gd name="connsiteY7" fmla="*/ 4005675 h 4063999"/>
              <a:gd name="connsiteX8" fmla="*/ 1792188 w 1991320"/>
              <a:gd name="connsiteY8" fmla="*/ 4063999 h 4063999"/>
              <a:gd name="connsiteX9" fmla="*/ 199132 w 1991320"/>
              <a:gd name="connsiteY9" fmla="*/ 4063999 h 4063999"/>
              <a:gd name="connsiteX10" fmla="*/ 58324 w 1991320"/>
              <a:gd name="connsiteY10" fmla="*/ 4005674 h 4063999"/>
              <a:gd name="connsiteX11" fmla="*/ 0 w 1991320"/>
              <a:gd name="connsiteY11" fmla="*/ 3864866 h 4063999"/>
              <a:gd name="connsiteX12" fmla="*/ 0 w 1991320"/>
              <a:gd name="connsiteY12" fmla="*/ 199132 h 406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1320" h="4063999">
                <a:moveTo>
                  <a:pt x="0" y="199132"/>
                </a:moveTo>
                <a:cubicBezTo>
                  <a:pt x="0" y="146319"/>
                  <a:pt x="20980" y="95669"/>
                  <a:pt x="58325" y="58324"/>
                </a:cubicBezTo>
                <a:cubicBezTo>
                  <a:pt x="95670" y="20980"/>
                  <a:pt x="146320" y="0"/>
                  <a:pt x="199133" y="0"/>
                </a:cubicBezTo>
                <a:lnTo>
                  <a:pt x="1792188" y="0"/>
                </a:lnTo>
                <a:cubicBezTo>
                  <a:pt x="1845001" y="0"/>
                  <a:pt x="1895651" y="20980"/>
                  <a:pt x="1932996" y="58325"/>
                </a:cubicBezTo>
                <a:cubicBezTo>
                  <a:pt x="1970340" y="95670"/>
                  <a:pt x="1991320" y="146320"/>
                  <a:pt x="1991320" y="199133"/>
                </a:cubicBezTo>
                <a:lnTo>
                  <a:pt x="1991320" y="3864867"/>
                </a:lnTo>
                <a:cubicBezTo>
                  <a:pt x="1991320" y="3917680"/>
                  <a:pt x="1970340" y="3968330"/>
                  <a:pt x="1932996" y="4005675"/>
                </a:cubicBezTo>
                <a:cubicBezTo>
                  <a:pt x="1895651" y="4043019"/>
                  <a:pt x="1845001" y="4063999"/>
                  <a:pt x="1792188" y="4063999"/>
                </a:cubicBezTo>
                <a:lnTo>
                  <a:pt x="199132" y="4063999"/>
                </a:lnTo>
                <a:cubicBezTo>
                  <a:pt x="146319" y="4063999"/>
                  <a:pt x="95669" y="4043019"/>
                  <a:pt x="58324" y="4005674"/>
                </a:cubicBezTo>
                <a:cubicBezTo>
                  <a:pt x="20980" y="3968329"/>
                  <a:pt x="0" y="3917679"/>
                  <a:pt x="0" y="3864866"/>
                </a:cubicBezTo>
                <a:lnTo>
                  <a:pt x="0" y="199132"/>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327152" tIns="1952752" rIns="327152" bIns="1139951" numCol="1" spcCol="1270" anchor="ctr" anchorCtr="0">
            <a:noAutofit/>
          </a:bodyPr>
          <a:lstStyle/>
          <a:p>
            <a:pPr lvl="0" algn="ctr" defTabSz="2044700">
              <a:lnSpc>
                <a:spcPct val="90000"/>
              </a:lnSpc>
              <a:spcBef>
                <a:spcPct val="0"/>
              </a:spcBef>
              <a:spcAft>
                <a:spcPct val="35000"/>
              </a:spcAft>
            </a:pPr>
            <a:endParaRPr lang="en-US" sz="4600" kern="1200" dirty="0"/>
          </a:p>
        </p:txBody>
      </p:sp>
      <p:sp>
        <p:nvSpPr>
          <p:cNvPr id="39" name="Rounded Rectangle 38"/>
          <p:cNvSpPr/>
          <p:nvPr/>
        </p:nvSpPr>
        <p:spPr>
          <a:xfrm>
            <a:off x="962544" y="2046340"/>
            <a:ext cx="1023436" cy="1023436"/>
          </a:xfrm>
          <a:prstGeom prst="roundRect">
            <a:avLst/>
          </a:prstGeom>
          <a:blipFill dpi="0" rotWithShape="1">
            <a:blip r:embed="rId3" cstate="email"/>
            <a:srcRect/>
            <a:stretch>
              <a:fillRect l="-5000" t="-15000" r="-17000" b="-45000"/>
            </a:stretch>
          </a:blipFill>
          <a:ln w="28575"/>
        </p:spPr>
        <p:style>
          <a:lnRef idx="2">
            <a:schemeClr val="accent4"/>
          </a:lnRef>
          <a:fillRef idx="1">
            <a:schemeClr val="lt1"/>
          </a:fillRef>
          <a:effectRef idx="0">
            <a:schemeClr val="accent4"/>
          </a:effectRef>
          <a:fontRef idx="minor">
            <a:schemeClr val="dk1"/>
          </a:fontRef>
        </p:style>
      </p:sp>
      <p:sp>
        <p:nvSpPr>
          <p:cNvPr id="40" name="Freeform 39"/>
          <p:cNvSpPr/>
          <p:nvPr/>
        </p:nvSpPr>
        <p:spPr>
          <a:xfrm>
            <a:off x="3478365" y="1827000"/>
            <a:ext cx="2275630" cy="4127498"/>
          </a:xfrm>
          <a:custGeom>
            <a:avLst/>
            <a:gdLst>
              <a:gd name="connsiteX0" fmla="*/ 0 w 1991320"/>
              <a:gd name="connsiteY0" fmla="*/ 199132 h 4063999"/>
              <a:gd name="connsiteX1" fmla="*/ 58325 w 1991320"/>
              <a:gd name="connsiteY1" fmla="*/ 58324 h 4063999"/>
              <a:gd name="connsiteX2" fmla="*/ 199133 w 1991320"/>
              <a:gd name="connsiteY2" fmla="*/ 0 h 4063999"/>
              <a:gd name="connsiteX3" fmla="*/ 1792188 w 1991320"/>
              <a:gd name="connsiteY3" fmla="*/ 0 h 4063999"/>
              <a:gd name="connsiteX4" fmla="*/ 1932996 w 1991320"/>
              <a:gd name="connsiteY4" fmla="*/ 58325 h 4063999"/>
              <a:gd name="connsiteX5" fmla="*/ 1991320 w 1991320"/>
              <a:gd name="connsiteY5" fmla="*/ 199133 h 4063999"/>
              <a:gd name="connsiteX6" fmla="*/ 1991320 w 1991320"/>
              <a:gd name="connsiteY6" fmla="*/ 3864867 h 4063999"/>
              <a:gd name="connsiteX7" fmla="*/ 1932996 w 1991320"/>
              <a:gd name="connsiteY7" fmla="*/ 4005675 h 4063999"/>
              <a:gd name="connsiteX8" fmla="*/ 1792188 w 1991320"/>
              <a:gd name="connsiteY8" fmla="*/ 4063999 h 4063999"/>
              <a:gd name="connsiteX9" fmla="*/ 199132 w 1991320"/>
              <a:gd name="connsiteY9" fmla="*/ 4063999 h 4063999"/>
              <a:gd name="connsiteX10" fmla="*/ 58324 w 1991320"/>
              <a:gd name="connsiteY10" fmla="*/ 4005674 h 4063999"/>
              <a:gd name="connsiteX11" fmla="*/ 0 w 1991320"/>
              <a:gd name="connsiteY11" fmla="*/ 3864866 h 4063999"/>
              <a:gd name="connsiteX12" fmla="*/ 0 w 1991320"/>
              <a:gd name="connsiteY12" fmla="*/ 199132 h 406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1320" h="4063999">
                <a:moveTo>
                  <a:pt x="0" y="199132"/>
                </a:moveTo>
                <a:cubicBezTo>
                  <a:pt x="0" y="146319"/>
                  <a:pt x="20980" y="95669"/>
                  <a:pt x="58325" y="58324"/>
                </a:cubicBezTo>
                <a:cubicBezTo>
                  <a:pt x="95670" y="20980"/>
                  <a:pt x="146320" y="0"/>
                  <a:pt x="199133" y="0"/>
                </a:cubicBezTo>
                <a:lnTo>
                  <a:pt x="1792188" y="0"/>
                </a:lnTo>
                <a:cubicBezTo>
                  <a:pt x="1845001" y="0"/>
                  <a:pt x="1895651" y="20980"/>
                  <a:pt x="1932996" y="58325"/>
                </a:cubicBezTo>
                <a:cubicBezTo>
                  <a:pt x="1970340" y="95670"/>
                  <a:pt x="1991320" y="146320"/>
                  <a:pt x="1991320" y="199133"/>
                </a:cubicBezTo>
                <a:lnTo>
                  <a:pt x="1991320" y="3864867"/>
                </a:lnTo>
                <a:cubicBezTo>
                  <a:pt x="1991320" y="3917680"/>
                  <a:pt x="1970340" y="3968330"/>
                  <a:pt x="1932996" y="4005675"/>
                </a:cubicBezTo>
                <a:cubicBezTo>
                  <a:pt x="1895651" y="4043019"/>
                  <a:pt x="1845001" y="4063999"/>
                  <a:pt x="1792188" y="4063999"/>
                </a:cubicBezTo>
                <a:lnTo>
                  <a:pt x="199132" y="4063999"/>
                </a:lnTo>
                <a:cubicBezTo>
                  <a:pt x="146319" y="4063999"/>
                  <a:pt x="95669" y="4043019"/>
                  <a:pt x="58324" y="4005674"/>
                </a:cubicBezTo>
                <a:cubicBezTo>
                  <a:pt x="20980" y="3968329"/>
                  <a:pt x="0" y="3917679"/>
                  <a:pt x="0" y="3864866"/>
                </a:cubicBezTo>
                <a:lnTo>
                  <a:pt x="0" y="199132"/>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327152" tIns="1952752" rIns="327152" bIns="1139951" numCol="1" spcCol="1270" anchor="ctr" anchorCtr="0">
            <a:noAutofit/>
          </a:bodyPr>
          <a:lstStyle/>
          <a:p>
            <a:pPr lvl="0" algn="ctr" defTabSz="2044700">
              <a:lnSpc>
                <a:spcPct val="90000"/>
              </a:lnSpc>
              <a:spcBef>
                <a:spcPct val="0"/>
              </a:spcBef>
              <a:spcAft>
                <a:spcPct val="35000"/>
              </a:spcAft>
            </a:pPr>
            <a:endParaRPr lang="en-US" sz="4600" kern="1200" dirty="0"/>
          </a:p>
        </p:txBody>
      </p:sp>
      <p:sp>
        <p:nvSpPr>
          <p:cNvPr id="41" name="Rounded Rectangle 40"/>
          <p:cNvSpPr/>
          <p:nvPr/>
        </p:nvSpPr>
        <p:spPr>
          <a:xfrm>
            <a:off x="4036862" y="2046340"/>
            <a:ext cx="1023436" cy="1023436"/>
          </a:xfrm>
          <a:prstGeom prst="roundRect">
            <a:avLst/>
          </a:prstGeom>
          <a:blipFill dpi="0" rotWithShape="1">
            <a:blip r:embed="rId4" cstate="email"/>
            <a:srcRect/>
            <a:stretch>
              <a:fillRect l="-27000" t="-2000" r="-20000" b="-13000"/>
            </a:stretch>
          </a:blipFill>
          <a:ln w="28575"/>
        </p:spPr>
        <p:style>
          <a:lnRef idx="2">
            <a:schemeClr val="accent4"/>
          </a:lnRef>
          <a:fillRef idx="1">
            <a:schemeClr val="lt1"/>
          </a:fillRef>
          <a:effectRef idx="0">
            <a:schemeClr val="accent4"/>
          </a:effectRef>
          <a:fontRef idx="minor">
            <a:schemeClr val="dk1"/>
          </a:fontRef>
        </p:style>
      </p:sp>
      <p:sp>
        <p:nvSpPr>
          <p:cNvPr id="42" name="Freeform 41"/>
          <p:cNvSpPr/>
          <p:nvPr/>
        </p:nvSpPr>
        <p:spPr>
          <a:xfrm>
            <a:off x="6389396" y="1827000"/>
            <a:ext cx="2275630" cy="4127498"/>
          </a:xfrm>
          <a:custGeom>
            <a:avLst/>
            <a:gdLst>
              <a:gd name="connsiteX0" fmla="*/ 0 w 1991320"/>
              <a:gd name="connsiteY0" fmla="*/ 199132 h 4063999"/>
              <a:gd name="connsiteX1" fmla="*/ 58325 w 1991320"/>
              <a:gd name="connsiteY1" fmla="*/ 58324 h 4063999"/>
              <a:gd name="connsiteX2" fmla="*/ 199133 w 1991320"/>
              <a:gd name="connsiteY2" fmla="*/ 0 h 4063999"/>
              <a:gd name="connsiteX3" fmla="*/ 1792188 w 1991320"/>
              <a:gd name="connsiteY3" fmla="*/ 0 h 4063999"/>
              <a:gd name="connsiteX4" fmla="*/ 1932996 w 1991320"/>
              <a:gd name="connsiteY4" fmla="*/ 58325 h 4063999"/>
              <a:gd name="connsiteX5" fmla="*/ 1991320 w 1991320"/>
              <a:gd name="connsiteY5" fmla="*/ 199133 h 4063999"/>
              <a:gd name="connsiteX6" fmla="*/ 1991320 w 1991320"/>
              <a:gd name="connsiteY6" fmla="*/ 3864867 h 4063999"/>
              <a:gd name="connsiteX7" fmla="*/ 1932996 w 1991320"/>
              <a:gd name="connsiteY7" fmla="*/ 4005675 h 4063999"/>
              <a:gd name="connsiteX8" fmla="*/ 1792188 w 1991320"/>
              <a:gd name="connsiteY8" fmla="*/ 4063999 h 4063999"/>
              <a:gd name="connsiteX9" fmla="*/ 199132 w 1991320"/>
              <a:gd name="connsiteY9" fmla="*/ 4063999 h 4063999"/>
              <a:gd name="connsiteX10" fmla="*/ 58324 w 1991320"/>
              <a:gd name="connsiteY10" fmla="*/ 4005674 h 4063999"/>
              <a:gd name="connsiteX11" fmla="*/ 0 w 1991320"/>
              <a:gd name="connsiteY11" fmla="*/ 3864866 h 4063999"/>
              <a:gd name="connsiteX12" fmla="*/ 0 w 1991320"/>
              <a:gd name="connsiteY12" fmla="*/ 199132 h 406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1320" h="4063999">
                <a:moveTo>
                  <a:pt x="0" y="199132"/>
                </a:moveTo>
                <a:cubicBezTo>
                  <a:pt x="0" y="146319"/>
                  <a:pt x="20980" y="95669"/>
                  <a:pt x="58325" y="58324"/>
                </a:cubicBezTo>
                <a:cubicBezTo>
                  <a:pt x="95670" y="20980"/>
                  <a:pt x="146320" y="0"/>
                  <a:pt x="199133" y="0"/>
                </a:cubicBezTo>
                <a:lnTo>
                  <a:pt x="1792188" y="0"/>
                </a:lnTo>
                <a:cubicBezTo>
                  <a:pt x="1845001" y="0"/>
                  <a:pt x="1895651" y="20980"/>
                  <a:pt x="1932996" y="58325"/>
                </a:cubicBezTo>
                <a:cubicBezTo>
                  <a:pt x="1970340" y="95670"/>
                  <a:pt x="1991320" y="146320"/>
                  <a:pt x="1991320" y="199133"/>
                </a:cubicBezTo>
                <a:lnTo>
                  <a:pt x="1991320" y="3864867"/>
                </a:lnTo>
                <a:cubicBezTo>
                  <a:pt x="1991320" y="3917680"/>
                  <a:pt x="1970340" y="3968330"/>
                  <a:pt x="1932996" y="4005675"/>
                </a:cubicBezTo>
                <a:cubicBezTo>
                  <a:pt x="1895651" y="4043019"/>
                  <a:pt x="1845001" y="4063999"/>
                  <a:pt x="1792188" y="4063999"/>
                </a:cubicBezTo>
                <a:lnTo>
                  <a:pt x="199132" y="4063999"/>
                </a:lnTo>
                <a:cubicBezTo>
                  <a:pt x="146319" y="4063999"/>
                  <a:pt x="95669" y="4043019"/>
                  <a:pt x="58324" y="4005674"/>
                </a:cubicBezTo>
                <a:cubicBezTo>
                  <a:pt x="20980" y="3968329"/>
                  <a:pt x="0" y="3917679"/>
                  <a:pt x="0" y="3864866"/>
                </a:cubicBezTo>
                <a:lnTo>
                  <a:pt x="0" y="199132"/>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327152" tIns="1952752" rIns="327152" bIns="1139951" numCol="1" spcCol="1270" anchor="ctr" anchorCtr="0">
            <a:noAutofit/>
          </a:bodyPr>
          <a:lstStyle/>
          <a:p>
            <a:pPr lvl="0" algn="ctr" defTabSz="2044700">
              <a:lnSpc>
                <a:spcPct val="90000"/>
              </a:lnSpc>
              <a:spcBef>
                <a:spcPct val="0"/>
              </a:spcBef>
              <a:spcAft>
                <a:spcPct val="35000"/>
              </a:spcAft>
            </a:pPr>
            <a:endParaRPr lang="en-US" sz="4600" kern="1200" dirty="0"/>
          </a:p>
        </p:txBody>
      </p:sp>
      <p:sp>
        <p:nvSpPr>
          <p:cNvPr id="43" name="Rounded Rectangle 42"/>
          <p:cNvSpPr/>
          <p:nvPr/>
        </p:nvSpPr>
        <p:spPr>
          <a:xfrm>
            <a:off x="6947892" y="2046340"/>
            <a:ext cx="1023436" cy="1023436"/>
          </a:xfrm>
          <a:prstGeom prst="roundRect">
            <a:avLst/>
          </a:prstGeom>
          <a:blipFill dpi="0" rotWithShape="1">
            <a:blip r:embed="rId5" cstate="email"/>
            <a:srcRect/>
            <a:stretch>
              <a:fillRect l="1000" t="-1000" r="-2000"/>
            </a:stretch>
          </a:blipFill>
          <a:ln w="28575"/>
        </p:spPr>
        <p:style>
          <a:lnRef idx="2">
            <a:schemeClr val="accent4"/>
          </a:lnRef>
          <a:fillRef idx="1">
            <a:schemeClr val="lt1"/>
          </a:fillRef>
          <a:effectRef idx="0">
            <a:schemeClr val="accent4"/>
          </a:effectRef>
          <a:fontRef idx="minor">
            <a:schemeClr val="dk1"/>
          </a:fontRef>
        </p:style>
      </p:sp>
      <p:sp>
        <p:nvSpPr>
          <p:cNvPr id="45" name="TextBox 44"/>
          <p:cNvSpPr txBox="1"/>
          <p:nvPr/>
        </p:nvSpPr>
        <p:spPr>
          <a:xfrm>
            <a:off x="6585854" y="3265326"/>
            <a:ext cx="1890867" cy="3077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atin typeface="Book Antiqua" pitchFamily="18" charset="0"/>
              </a:rPr>
              <a:t>Dr. Meena Shah</a:t>
            </a:r>
          </a:p>
        </p:txBody>
      </p:sp>
      <p:sp>
        <p:nvSpPr>
          <p:cNvPr id="46" name="Rectangle 45"/>
          <p:cNvSpPr/>
          <p:nvPr/>
        </p:nvSpPr>
        <p:spPr>
          <a:xfrm>
            <a:off x="6552298" y="3728030"/>
            <a:ext cx="1903307" cy="369332"/>
          </a:xfrm>
          <a:prstGeom prst="rect">
            <a:avLst/>
          </a:prstGeom>
        </p:spPr>
        <p:txBody>
          <a:bodyPr wrap="square">
            <a:spAutoFit/>
          </a:bodyPr>
          <a:lstStyle/>
          <a:p>
            <a:pPr algn="ctr"/>
            <a:r>
              <a:rPr lang="en-US" sz="900" dirty="0" smtClean="0">
                <a:latin typeface="Book Antiqua" pitchFamily="18" charset="0"/>
              </a:rPr>
              <a:t>Healthcare consultant </a:t>
            </a:r>
          </a:p>
          <a:p>
            <a:pPr algn="ctr"/>
            <a:r>
              <a:rPr lang="en-US" sz="900" dirty="0" smtClean="0">
                <a:latin typeface="Book Antiqua" pitchFamily="18" charset="0"/>
              </a:rPr>
              <a:t>&amp; Antenatal Advisor</a:t>
            </a:r>
            <a:endParaRPr lang="en-US" sz="900" dirty="0">
              <a:latin typeface="Book Antiqua" pitchFamily="18" charset="0"/>
            </a:endParaRPr>
          </a:p>
        </p:txBody>
      </p:sp>
      <p:sp>
        <p:nvSpPr>
          <p:cNvPr id="47" name="TextBox 46"/>
          <p:cNvSpPr txBox="1"/>
          <p:nvPr/>
        </p:nvSpPr>
        <p:spPr>
          <a:xfrm>
            <a:off x="500732" y="3178437"/>
            <a:ext cx="2052594" cy="3077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chor="ctr">
            <a:spAutoFit/>
          </a:bodyPr>
          <a:lstStyle/>
          <a:p>
            <a:pPr algn="ctr"/>
            <a:r>
              <a:rPr lang="en-US" sz="1400" b="1" dirty="0" smtClean="0">
                <a:latin typeface="Book Antiqua" pitchFamily="18" charset="0"/>
              </a:rPr>
              <a:t>Dr. Sonali Shivlani</a:t>
            </a:r>
          </a:p>
        </p:txBody>
      </p:sp>
      <p:sp>
        <p:nvSpPr>
          <p:cNvPr id="48" name="TextBox 47"/>
          <p:cNvSpPr txBox="1"/>
          <p:nvPr/>
        </p:nvSpPr>
        <p:spPr>
          <a:xfrm>
            <a:off x="3537856" y="3265318"/>
            <a:ext cx="2089906" cy="3077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atin typeface="Book Antiqua" pitchFamily="18" charset="0"/>
              </a:rPr>
              <a:t>Dr. Snehal Panchal</a:t>
            </a:r>
          </a:p>
        </p:txBody>
      </p:sp>
      <p:sp>
        <p:nvSpPr>
          <p:cNvPr id="49" name="Rectangle 48"/>
          <p:cNvSpPr/>
          <p:nvPr/>
        </p:nvSpPr>
        <p:spPr>
          <a:xfrm>
            <a:off x="3700226" y="3599393"/>
            <a:ext cx="1903307" cy="507831"/>
          </a:xfrm>
          <a:prstGeom prst="rect">
            <a:avLst/>
          </a:prstGeom>
        </p:spPr>
        <p:txBody>
          <a:bodyPr wrap="square">
            <a:spAutoFit/>
          </a:body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900" dirty="0" smtClean="0">
                <a:solidFill>
                  <a:srgbClr val="000000"/>
                </a:solidFill>
                <a:latin typeface="Book Antiqua" pitchFamily="18" charset="0"/>
              </a:rPr>
              <a:t>Breast Feeding &amp; </a:t>
            </a: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900" dirty="0" smtClean="0">
                <a:solidFill>
                  <a:srgbClr val="000000"/>
                </a:solidFill>
                <a:latin typeface="Book Antiqua" pitchFamily="18" charset="0"/>
              </a:rPr>
              <a:t>Lactation Specialist</a:t>
            </a: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900" dirty="0" smtClean="0">
                <a:solidFill>
                  <a:srgbClr val="000000"/>
                </a:solidFill>
                <a:latin typeface="Book Antiqua" pitchFamily="18" charset="0"/>
              </a:rPr>
              <a:t>Mother support group leader</a:t>
            </a:r>
            <a:endParaRPr lang="en-US" sz="900" dirty="0">
              <a:solidFill>
                <a:srgbClr val="000000"/>
              </a:solidFill>
              <a:latin typeface="Book Antiqua" pitchFamily="18" charset="0"/>
            </a:endParaRPr>
          </a:p>
        </p:txBody>
      </p:sp>
      <p:sp>
        <p:nvSpPr>
          <p:cNvPr id="50" name="Rectangle 49"/>
          <p:cNvSpPr/>
          <p:nvPr/>
        </p:nvSpPr>
        <p:spPr>
          <a:xfrm>
            <a:off x="532478" y="3559843"/>
            <a:ext cx="1903307" cy="646331"/>
          </a:xfrm>
          <a:prstGeom prst="rect">
            <a:avLst/>
          </a:prstGeom>
        </p:spPr>
        <p:txBody>
          <a:bodyPr wrap="square">
            <a:spAutoFit/>
          </a:bodyPr>
          <a:lstStyle/>
          <a:p>
            <a:pPr algn="ctr">
              <a:buFont typeface="Times New Roman" pitchFamily="16" charset="0"/>
              <a:buNone/>
              <a:tabLst>
                <a:tab pos="22860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900" dirty="0" smtClean="0">
                <a:solidFill>
                  <a:srgbClr val="000000"/>
                </a:solidFill>
                <a:latin typeface="Book Antiqua" pitchFamily="18" charset="0"/>
                <a:ea typeface="SimSun" charset="0"/>
              </a:rPr>
              <a:t>Internationally Certified Child Birth and Lactation Educator (CAPPA – U.S.A. &amp; Pediatric Nutrition , Australia). </a:t>
            </a:r>
            <a:endParaRPr lang="en-US" sz="900" dirty="0">
              <a:solidFill>
                <a:srgbClr val="000000"/>
              </a:solidFill>
              <a:latin typeface="Book Antiqua" pitchFamily="18" charset="0"/>
              <a:ea typeface="SimSun" charset="0"/>
            </a:endParaRPr>
          </a:p>
        </p:txBody>
      </p:sp>
      <p:sp>
        <p:nvSpPr>
          <p:cNvPr id="26" name="Rounded Rectangle 25"/>
          <p:cNvSpPr/>
          <p:nvPr/>
        </p:nvSpPr>
        <p:spPr>
          <a:xfrm>
            <a:off x="520995" y="4413282"/>
            <a:ext cx="2052084" cy="1297172"/>
          </a:xfrm>
          <a:prstGeom prst="roundRect">
            <a:avLst/>
          </a:prstGeom>
          <a:blipFill dpi="0" rotWithShape="1">
            <a:blip r:embed="rId6" cstate="print"/>
            <a:srcRect/>
            <a:stretch>
              <a:fillRect/>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27" name="Rounded Rectangle 26"/>
          <p:cNvSpPr/>
          <p:nvPr/>
        </p:nvSpPr>
        <p:spPr>
          <a:xfrm>
            <a:off x="3586716" y="4416820"/>
            <a:ext cx="2052084" cy="1297172"/>
          </a:xfrm>
          <a:prstGeom prst="roundRect">
            <a:avLst/>
          </a:prstGeom>
          <a:blipFill dpi="0" rotWithShape="1">
            <a:blip r:embed="rId7" cstate="print"/>
            <a:srcRect/>
            <a:stretch>
              <a:fillRect l="1000" t="-4000" b="-6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28" name="Rounded Rectangle 27"/>
          <p:cNvSpPr/>
          <p:nvPr/>
        </p:nvSpPr>
        <p:spPr>
          <a:xfrm>
            <a:off x="6514213" y="4409725"/>
            <a:ext cx="2052084" cy="1297172"/>
          </a:xfrm>
          <a:prstGeom prst="roundRect">
            <a:avLst/>
          </a:prstGeom>
          <a:blipFill dpi="0" rotWithShape="1">
            <a:blip r:embed="rId8" cstate="print"/>
            <a:srcRect/>
            <a:stretch>
              <a:fillRect t="-4000" b="-14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grpSp>
        <p:nvGrpSpPr>
          <p:cNvPr id="29" name="Group 12"/>
          <p:cNvGrpSpPr>
            <a:grpSpLocks/>
          </p:cNvGrpSpPr>
          <p:nvPr/>
        </p:nvGrpSpPr>
        <p:grpSpPr bwMode="auto">
          <a:xfrm>
            <a:off x="7971433" y="6313715"/>
            <a:ext cx="792534" cy="337457"/>
            <a:chOff x="3815594" y="5067857"/>
            <a:chExt cx="2249487" cy="836610"/>
          </a:xfrm>
          <a:effectLst/>
        </p:grpSpPr>
        <p:pic>
          <p:nvPicPr>
            <p:cNvPr id="30" name="Picture 13" descr="logo.png"/>
            <p:cNvPicPr>
              <a:picLocks noChangeAspect="1"/>
            </p:cNvPicPr>
            <p:nvPr/>
          </p:nvPicPr>
          <p:blipFill>
            <a:blip r:embed="rId9" cstate="email"/>
            <a:srcRect/>
            <a:stretch>
              <a:fillRect/>
            </a:stretch>
          </p:blipFill>
          <p:spPr bwMode="auto">
            <a:xfrm>
              <a:off x="4055306" y="5067857"/>
              <a:ext cx="284163" cy="241299"/>
            </a:xfrm>
            <a:prstGeom prst="rect">
              <a:avLst/>
            </a:prstGeom>
            <a:noFill/>
            <a:ln w="9525">
              <a:noFill/>
              <a:miter lim="800000"/>
              <a:headEnd/>
              <a:tailEnd/>
            </a:ln>
          </p:spPr>
        </p:pic>
        <p:pic>
          <p:nvPicPr>
            <p:cNvPr id="31" name="Picture 14" descr="logo 1.png"/>
            <p:cNvPicPr>
              <a:picLocks noChangeAspect="1"/>
            </p:cNvPicPr>
            <p:nvPr/>
          </p:nvPicPr>
          <p:blipFill>
            <a:blip r:embed="rId10" cstate="email"/>
            <a:srcRect/>
            <a:stretch>
              <a:fillRect/>
            </a:stretch>
          </p:blipFill>
          <p:spPr bwMode="auto">
            <a:xfrm>
              <a:off x="4144205" y="5085319"/>
              <a:ext cx="166689" cy="204788"/>
            </a:xfrm>
            <a:prstGeom prst="rect">
              <a:avLst/>
            </a:prstGeom>
            <a:noFill/>
            <a:ln w="9525">
              <a:noFill/>
              <a:miter lim="800000"/>
              <a:headEnd/>
              <a:tailEnd/>
            </a:ln>
          </p:spPr>
        </p:pic>
        <p:pic>
          <p:nvPicPr>
            <p:cNvPr id="33" name="Picture 35" descr="logo 2.png"/>
            <p:cNvPicPr>
              <a:picLocks noChangeAspect="1"/>
            </p:cNvPicPr>
            <p:nvPr/>
          </p:nvPicPr>
          <p:blipFill>
            <a:blip r:embed="rId11" cstate="email"/>
            <a:srcRect/>
            <a:stretch>
              <a:fillRect/>
            </a:stretch>
          </p:blipFill>
          <p:spPr bwMode="auto">
            <a:xfrm>
              <a:off x="3931481" y="5228195"/>
              <a:ext cx="2057401" cy="461962"/>
            </a:xfrm>
            <a:prstGeom prst="rect">
              <a:avLst/>
            </a:prstGeom>
            <a:noFill/>
            <a:ln w="9525">
              <a:noFill/>
              <a:miter lim="800000"/>
              <a:headEnd/>
              <a:tailEnd/>
            </a:ln>
          </p:spPr>
        </p:pic>
        <p:pic>
          <p:nvPicPr>
            <p:cNvPr id="34" name="Picture 17" descr="logo 5.png"/>
            <p:cNvPicPr>
              <a:picLocks noChangeAspect="1"/>
            </p:cNvPicPr>
            <p:nvPr/>
          </p:nvPicPr>
          <p:blipFill>
            <a:blip r:embed="rId12"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19</a:t>
            </a:fld>
            <a:endParaRPr lang="en-US" dirty="0">
              <a:solidFill>
                <a:srgbClr val="800080"/>
              </a:solidFill>
              <a:latin typeface="Book Antiqua" pitchFamily="18" charset="0"/>
            </a:endParaRPr>
          </a:p>
        </p:txBody>
      </p:sp>
      <p:sp>
        <p:nvSpPr>
          <p:cNvPr id="3" name="TextBox 2"/>
          <p:cNvSpPr txBox="1"/>
          <p:nvPr/>
        </p:nvSpPr>
        <p:spPr>
          <a:xfrm>
            <a:off x="141513" y="3801130"/>
            <a:ext cx="7010400" cy="477054"/>
          </a:xfrm>
          <a:prstGeom prst="rect">
            <a:avLst/>
          </a:prstGeom>
          <a:noFill/>
        </p:spPr>
        <p:txBody>
          <a:bodyPr wrap="square" rtlCol="0">
            <a:spAutoFit/>
          </a:bodyPr>
          <a:lstStyle/>
          <a:p>
            <a:r>
              <a:rPr lang="en-US" sz="25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rPr>
              <a:t>CORD BLOOD AND TISSUE BANKING</a:t>
            </a:r>
            <a:endParaRPr lang="en-US" sz="25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Book Antiqua" pitchFamily="18" charset="0"/>
              <a:ea typeface="Adobe Fan Heiti Std B" pitchFamily="34" charset="-128"/>
              <a:cs typeface="Adobe Hebrew" pitchFamily="18" charset="-79"/>
            </a:endParaRPr>
          </a:p>
        </p:txBody>
      </p:sp>
      <p:grpSp>
        <p:nvGrpSpPr>
          <p:cNvPr id="9" name="Group 12"/>
          <p:cNvGrpSpPr>
            <a:grpSpLocks/>
          </p:cNvGrpSpPr>
          <p:nvPr/>
        </p:nvGrpSpPr>
        <p:grpSpPr bwMode="auto">
          <a:xfrm>
            <a:off x="7971433" y="6313715"/>
            <a:ext cx="792534" cy="337457"/>
            <a:chOff x="3815594" y="5067857"/>
            <a:chExt cx="2249487" cy="836610"/>
          </a:xfrm>
          <a:effectLst/>
        </p:grpSpPr>
        <p:pic>
          <p:nvPicPr>
            <p:cNvPr id="10"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11"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12"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13"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6" name="TextBox 5"/>
          <p:cNvSpPr txBox="1"/>
          <p:nvPr/>
        </p:nvSpPr>
        <p:spPr>
          <a:xfrm>
            <a:off x="228600" y="587832"/>
            <a:ext cx="6781800" cy="461665"/>
          </a:xfrm>
          <a:prstGeom prst="rect">
            <a:avLst/>
          </a:prstGeom>
          <a:noFill/>
        </p:spPr>
        <p:txBody>
          <a:bodyPr wrap="square" rtlCol="0">
            <a:spAutoFit/>
          </a:bodyPr>
          <a:lstStyle/>
          <a:p>
            <a:r>
              <a:rPr lang="en-US" sz="2400" b="1" dirty="0" smtClean="0">
                <a:solidFill>
                  <a:schemeClr val="bg1"/>
                </a:solidFill>
                <a:latin typeface="Book Antiqua" pitchFamily="18" charset="0"/>
              </a:rPr>
              <a:t>IMPORTANCE OF CORD BLOOD BANKING</a:t>
            </a:r>
            <a:endParaRPr lang="en-US" sz="2400" dirty="0">
              <a:solidFill>
                <a:schemeClr val="bg1"/>
              </a:solidFill>
              <a:latin typeface="Book Antiqua" pitchFamily="18" charset="0"/>
            </a:endParaRPr>
          </a:p>
        </p:txBody>
      </p:sp>
      <p:sp>
        <p:nvSpPr>
          <p:cNvPr id="7" name="Content Placeholder 2"/>
          <p:cNvSpPr txBox="1">
            <a:spLocks/>
          </p:cNvSpPr>
          <p:nvPr/>
        </p:nvSpPr>
        <p:spPr bwMode="auto">
          <a:xfrm>
            <a:off x="152401" y="1643748"/>
            <a:ext cx="5355770" cy="1497846"/>
          </a:xfrm>
          <a:prstGeom prst="rect">
            <a:avLst/>
          </a:prstGeom>
          <a:noFill/>
          <a:ln w="9525">
            <a:noFill/>
            <a:miter lim="800000"/>
            <a:headEnd/>
            <a:tailEnd/>
          </a:ln>
        </p:spPr>
        <p:txBody>
          <a:bodyPr wrap="square" lIns="0" tIns="0" rIns="0" bIns="0">
            <a:spAutoFit/>
          </a:bodyPr>
          <a:lstStyle/>
          <a:p>
            <a:pPr marL="233363" indent="-233363" algn="just" defTabSz="233363">
              <a:spcBef>
                <a:spcPts val="400"/>
              </a:spcBef>
              <a:spcAft>
                <a:spcPts val="400"/>
              </a:spcAft>
              <a:buFont typeface="Wingdings" pitchFamily="2" charset="2"/>
              <a:buChar char="§"/>
            </a:pPr>
            <a:r>
              <a:rPr lang="en-US" sz="1200" dirty="0">
                <a:latin typeface="Book Antiqua" pitchFamily="18" charset="0"/>
              </a:rPr>
              <a:t> </a:t>
            </a:r>
            <a:r>
              <a:rPr lang="en-US" sz="1200" dirty="0" smtClean="0">
                <a:latin typeface="Book Antiqua" pitchFamily="18" charset="0"/>
              </a:rPr>
              <a:t>A </a:t>
            </a:r>
            <a:r>
              <a:rPr lang="en-US" sz="1200" b="1" dirty="0">
                <a:latin typeface="Book Antiqua" pitchFamily="18" charset="0"/>
              </a:rPr>
              <a:t>cord blood bank</a:t>
            </a:r>
            <a:r>
              <a:rPr lang="en-US" sz="1200" dirty="0">
                <a:latin typeface="Book Antiqua" pitchFamily="18" charset="0"/>
              </a:rPr>
              <a:t> is a facility which </a:t>
            </a:r>
            <a:r>
              <a:rPr lang="en-US" sz="1200" dirty="0" smtClean="0">
                <a:latin typeface="Book Antiqua" pitchFamily="18" charset="0"/>
              </a:rPr>
              <a:t>preserves </a:t>
            </a:r>
            <a:r>
              <a:rPr lang="en-US" sz="1200" dirty="0">
                <a:latin typeface="Book Antiqua" pitchFamily="18" charset="0"/>
              </a:rPr>
              <a:t>umbilical cord </a:t>
            </a:r>
            <a:r>
              <a:rPr lang="en-US" sz="1200" dirty="0" smtClean="0">
                <a:latin typeface="Book Antiqua" pitchFamily="18" charset="0"/>
              </a:rPr>
              <a:t>blood under -196</a:t>
            </a:r>
            <a:r>
              <a:rPr lang="en-US" sz="1200" baseline="30000" dirty="0" smtClean="0">
                <a:latin typeface="Book Antiqua" pitchFamily="18" charset="0"/>
              </a:rPr>
              <a:t>0</a:t>
            </a:r>
            <a:r>
              <a:rPr lang="en-US" sz="1200" dirty="0" smtClean="0">
                <a:latin typeface="Book Antiqua" pitchFamily="18" charset="0"/>
              </a:rPr>
              <a:t>C which is used </a:t>
            </a:r>
            <a:r>
              <a:rPr lang="en-US" sz="1200" dirty="0">
                <a:latin typeface="Book Antiqua" pitchFamily="18" charset="0"/>
              </a:rPr>
              <a:t>for </a:t>
            </a:r>
            <a:r>
              <a:rPr lang="en-US" sz="1200" dirty="0" smtClean="0">
                <a:latin typeface="Book Antiqua" pitchFamily="18" charset="0"/>
              </a:rPr>
              <a:t>blood immune &amp; metabolic diseases in the future.</a:t>
            </a:r>
            <a:endParaRPr lang="en-US" sz="1200" dirty="0">
              <a:latin typeface="Book Antiqua" pitchFamily="18" charset="0"/>
            </a:endParaRPr>
          </a:p>
          <a:p>
            <a:pPr algn="just" defTabSz="233363">
              <a:spcBef>
                <a:spcPts val="400"/>
              </a:spcBef>
              <a:spcAft>
                <a:spcPts val="400"/>
              </a:spcAft>
              <a:buFont typeface="Wingdings" pitchFamily="2" charset="2"/>
              <a:buChar char="§"/>
            </a:pPr>
            <a:r>
              <a:rPr lang="en-US" sz="1200" dirty="0">
                <a:latin typeface="Book Antiqua" pitchFamily="18" charset="0"/>
              </a:rPr>
              <a:t> 	</a:t>
            </a:r>
            <a:r>
              <a:rPr lang="en-US" sz="1200" dirty="0" smtClean="0">
                <a:latin typeface="Book Antiqua" pitchFamily="18" charset="0"/>
              </a:rPr>
              <a:t>Parents have the choice to donate their child's cord blood to public banks or 	store for private use.</a:t>
            </a:r>
            <a:endParaRPr lang="en-US" sz="1200" dirty="0">
              <a:latin typeface="Book Antiqua" pitchFamily="18" charset="0"/>
            </a:endParaRPr>
          </a:p>
          <a:p>
            <a:pPr algn="just" defTabSz="233363">
              <a:spcBef>
                <a:spcPts val="400"/>
              </a:spcBef>
              <a:spcAft>
                <a:spcPts val="400"/>
              </a:spcAft>
              <a:buFont typeface="Wingdings" pitchFamily="2" charset="2"/>
              <a:buChar char="§"/>
            </a:pPr>
            <a:r>
              <a:rPr lang="en-US" sz="1200" dirty="0">
                <a:latin typeface="Book Antiqua" pitchFamily="18" charset="0"/>
              </a:rPr>
              <a:t> 	Cord </a:t>
            </a:r>
            <a:r>
              <a:rPr lang="en-US" sz="1200" dirty="0" smtClean="0">
                <a:latin typeface="Book Antiqua" pitchFamily="18" charset="0"/>
              </a:rPr>
              <a:t> blood  contains  Hematopoietic  Stem </a:t>
            </a:r>
            <a:r>
              <a:rPr lang="en-US" sz="1200" dirty="0">
                <a:latin typeface="Book Antiqua" pitchFamily="18" charset="0"/>
              </a:rPr>
              <a:t>Cells </a:t>
            </a:r>
            <a:r>
              <a:rPr lang="en-US" sz="1200" dirty="0" smtClean="0">
                <a:latin typeface="Book Antiqua" pitchFamily="18" charset="0"/>
              </a:rPr>
              <a:t> (</a:t>
            </a:r>
            <a:r>
              <a:rPr lang="en-US" sz="1200" dirty="0">
                <a:latin typeface="Book Antiqua" pitchFamily="18" charset="0"/>
              </a:rPr>
              <a:t>HSCs), </a:t>
            </a:r>
            <a:r>
              <a:rPr lang="en-US" sz="1200" dirty="0" smtClean="0">
                <a:latin typeface="Book Antiqua" pitchFamily="18" charset="0"/>
              </a:rPr>
              <a:t> which </a:t>
            </a:r>
            <a:r>
              <a:rPr lang="en-US" sz="1200" dirty="0">
                <a:latin typeface="Book Antiqua" pitchFamily="18" charset="0"/>
              </a:rPr>
              <a:t>	</a:t>
            </a:r>
            <a:r>
              <a:rPr lang="en-US" sz="1200" dirty="0" smtClean="0">
                <a:latin typeface="Book Antiqua" pitchFamily="18" charset="0"/>
              </a:rPr>
              <a:t>can form 	RBCs, 	WBCs, platelets and immune cells.</a:t>
            </a:r>
            <a:endParaRPr lang="en-US" sz="1200" dirty="0">
              <a:latin typeface="Book Antiqua" pitchFamily="18" charset="0"/>
            </a:endParaRPr>
          </a:p>
        </p:txBody>
      </p:sp>
      <p:sp>
        <p:nvSpPr>
          <p:cNvPr id="32" name="Slide Number Placeholder 31"/>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20</a:t>
            </a:fld>
            <a:endParaRPr lang="en-US" dirty="0">
              <a:solidFill>
                <a:srgbClr val="800080"/>
              </a:solidFill>
              <a:latin typeface="Book Antiqua" pitchFamily="18" charset="0"/>
            </a:endParaRPr>
          </a:p>
        </p:txBody>
      </p:sp>
      <p:sp>
        <p:nvSpPr>
          <p:cNvPr id="13" name="Rounded Rectangle 12"/>
          <p:cNvSpPr/>
          <p:nvPr/>
        </p:nvSpPr>
        <p:spPr>
          <a:xfrm>
            <a:off x="6106886" y="1382478"/>
            <a:ext cx="2623457" cy="1785258"/>
          </a:xfrm>
          <a:prstGeom prst="roundRect">
            <a:avLst>
              <a:gd name="adj" fmla="val 8740"/>
            </a:avLst>
          </a:prstGeom>
          <a:blipFill dpi="0" rotWithShape="1">
            <a:blip r:embed="rId4" cstate="print"/>
            <a:srcRect/>
            <a:stretch>
              <a:fillRect l="-2000" t="-2000" b="-11000"/>
            </a:stretch>
          </a:blipFill>
          <a:ln w="28575"/>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grpSp>
        <p:nvGrpSpPr>
          <p:cNvPr id="12" name="Group 12"/>
          <p:cNvGrpSpPr>
            <a:grpSpLocks/>
          </p:cNvGrpSpPr>
          <p:nvPr/>
        </p:nvGrpSpPr>
        <p:grpSpPr bwMode="auto">
          <a:xfrm>
            <a:off x="7971433" y="6313715"/>
            <a:ext cx="792534" cy="337457"/>
            <a:chOff x="3815594" y="5067857"/>
            <a:chExt cx="2249487" cy="836610"/>
          </a:xfrm>
          <a:effectLst/>
        </p:grpSpPr>
        <p:pic>
          <p:nvPicPr>
            <p:cNvPr id="15"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20"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21"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22"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sp>
        <p:nvSpPr>
          <p:cNvPr id="14" name="Content Placeholder 4"/>
          <p:cNvSpPr txBox="1">
            <a:spLocks/>
          </p:cNvSpPr>
          <p:nvPr/>
        </p:nvSpPr>
        <p:spPr bwMode="auto">
          <a:xfrm>
            <a:off x="4550229" y="3875323"/>
            <a:ext cx="4278085" cy="1569660"/>
          </a:xfrm>
          <a:prstGeom prst="rect">
            <a:avLst/>
          </a:prstGeom>
          <a:noFill/>
          <a:ln w="9525">
            <a:noFill/>
            <a:miter lim="800000"/>
            <a:headEnd/>
            <a:tailEnd/>
          </a:ln>
        </p:spPr>
        <p:txBody>
          <a:bodyPr wrap="square" lIns="0" tIns="0" rIns="0" bIns="0">
            <a:spAutoFit/>
          </a:bodyPr>
          <a:lstStyle/>
          <a:p>
            <a:pPr algn="just" defTabSz="233363">
              <a:spcBef>
                <a:spcPts val="1800"/>
              </a:spcBef>
              <a:spcAft>
                <a:spcPts val="1800"/>
              </a:spcAft>
              <a:buFont typeface="Wingdings" pitchFamily="2" charset="2"/>
              <a:buChar char="§"/>
            </a:pPr>
            <a:r>
              <a:rPr lang="en-US" sz="1200" dirty="0">
                <a:latin typeface="Book Antiqua" pitchFamily="18" charset="0"/>
              </a:rPr>
              <a:t> 	Cord blood stem cells are not just perfect for the child’s </a:t>
            </a:r>
            <a:r>
              <a:rPr lang="en-US" sz="1200" dirty="0" smtClean="0">
                <a:latin typeface="Book Antiqua" pitchFamily="18" charset="0"/>
              </a:rPr>
              <a:t>	own </a:t>
            </a:r>
            <a:r>
              <a:rPr lang="en-US" sz="1200" dirty="0">
                <a:latin typeface="Book Antiqua" pitchFamily="18" charset="0"/>
              </a:rPr>
              <a:t>usage, </a:t>
            </a:r>
            <a:r>
              <a:rPr lang="en-US" sz="1200" dirty="0" smtClean="0">
                <a:latin typeface="Book Antiqua" pitchFamily="18" charset="0"/>
              </a:rPr>
              <a:t>	but </a:t>
            </a:r>
            <a:r>
              <a:rPr lang="en-US" sz="1200" dirty="0">
                <a:latin typeface="Book Antiqua" pitchFamily="18" charset="0"/>
              </a:rPr>
              <a:t>also </a:t>
            </a:r>
            <a:r>
              <a:rPr lang="en-US" sz="1200" dirty="0" smtClean="0">
                <a:latin typeface="Book Antiqua" pitchFamily="18" charset="0"/>
              </a:rPr>
              <a:t>for siblings </a:t>
            </a:r>
            <a:r>
              <a:rPr lang="en-US" sz="1200" dirty="0">
                <a:latin typeface="Book Antiqua" pitchFamily="18" charset="0"/>
              </a:rPr>
              <a:t>&amp; parents. A simple </a:t>
            </a:r>
            <a:r>
              <a:rPr lang="en-US" sz="1200" dirty="0" smtClean="0">
                <a:latin typeface="Book Antiqua" pitchFamily="18" charset="0"/>
              </a:rPr>
              <a:t>	test 	(</a:t>
            </a:r>
            <a:r>
              <a:rPr lang="en-US" sz="1200" dirty="0">
                <a:latin typeface="Book Antiqua" pitchFamily="18" charset="0"/>
              </a:rPr>
              <a:t>HLA) can be performed </a:t>
            </a:r>
            <a:r>
              <a:rPr lang="en-US" sz="1200" dirty="0" smtClean="0">
                <a:latin typeface="Book Antiqua" pitchFamily="18" charset="0"/>
              </a:rPr>
              <a:t>and </a:t>
            </a:r>
            <a:r>
              <a:rPr lang="en-US" sz="1200" dirty="0">
                <a:latin typeface="Book Antiqua" pitchFamily="18" charset="0"/>
              </a:rPr>
              <a:t>verified </a:t>
            </a:r>
            <a:r>
              <a:rPr lang="en-US" sz="1200" dirty="0" smtClean="0">
                <a:latin typeface="Book Antiqua" pitchFamily="18" charset="0"/>
              </a:rPr>
              <a:t>for </a:t>
            </a:r>
            <a:r>
              <a:rPr lang="en-US" sz="1200" dirty="0">
                <a:latin typeface="Book Antiqua" pitchFamily="18" charset="0"/>
              </a:rPr>
              <a:t>family </a:t>
            </a:r>
            <a:r>
              <a:rPr lang="en-US" sz="1200" dirty="0" smtClean="0">
                <a:latin typeface="Book Antiqua" pitchFamily="18" charset="0"/>
              </a:rPr>
              <a:t>use</a:t>
            </a:r>
            <a:r>
              <a:rPr lang="en-US" sz="1200" dirty="0">
                <a:latin typeface="Book Antiqua" pitchFamily="18" charset="0"/>
              </a:rPr>
              <a:t>.</a:t>
            </a:r>
          </a:p>
          <a:p>
            <a:pPr algn="just" defTabSz="233363">
              <a:spcBef>
                <a:spcPts val="1800"/>
              </a:spcBef>
              <a:spcAft>
                <a:spcPts val="1800"/>
              </a:spcAft>
              <a:buFont typeface="Wingdings" pitchFamily="2" charset="2"/>
              <a:buChar char="§"/>
            </a:pPr>
            <a:r>
              <a:rPr lang="en-US" sz="1200" dirty="0">
                <a:latin typeface="Book Antiqua" pitchFamily="18" charset="0"/>
              </a:rPr>
              <a:t> 	Collection of cord blood is non-invasive, painless &amp; poses </a:t>
            </a:r>
            <a:r>
              <a:rPr lang="en-US" sz="1200" dirty="0" smtClean="0">
                <a:latin typeface="Book Antiqua" pitchFamily="18" charset="0"/>
              </a:rPr>
              <a:t>	no </a:t>
            </a:r>
            <a:r>
              <a:rPr lang="en-US" sz="1200" dirty="0">
                <a:latin typeface="Book Antiqua" pitchFamily="18" charset="0"/>
              </a:rPr>
              <a:t>harm or </a:t>
            </a:r>
            <a:r>
              <a:rPr lang="en-US" sz="1200" dirty="0" smtClean="0">
                <a:latin typeface="Book Antiqua" pitchFamily="18" charset="0"/>
              </a:rPr>
              <a:t>side effects to the </a:t>
            </a:r>
            <a:r>
              <a:rPr lang="en-US" sz="1200" dirty="0">
                <a:latin typeface="Book Antiqua" pitchFamily="18" charset="0"/>
              </a:rPr>
              <a:t>mother or the child as it is </a:t>
            </a:r>
            <a:r>
              <a:rPr lang="en-US" sz="1200" dirty="0" smtClean="0">
                <a:latin typeface="Book Antiqua" pitchFamily="18" charset="0"/>
              </a:rPr>
              <a:t>	collected </a:t>
            </a:r>
            <a:r>
              <a:rPr lang="en-US" sz="1200" dirty="0">
                <a:latin typeface="Book Antiqua" pitchFamily="18" charset="0"/>
              </a:rPr>
              <a:t>after the baby &amp; </a:t>
            </a:r>
            <a:r>
              <a:rPr lang="en-US" sz="1200" dirty="0" smtClean="0">
                <a:latin typeface="Book Antiqua" pitchFamily="18" charset="0"/>
              </a:rPr>
              <a:t>mother have been separated.</a:t>
            </a:r>
            <a:endParaRPr lang="en-US" sz="1200" dirty="0">
              <a:latin typeface="Book Antiqua" pitchFamily="18" charset="0"/>
            </a:endParaRPr>
          </a:p>
        </p:txBody>
      </p:sp>
      <p:pic>
        <p:nvPicPr>
          <p:cNvPr id="17" name="UCSC-video.wmv">
            <a:hlinkClick r:id="" action="ppaction://media"/>
          </p:cNvPr>
          <p:cNvPicPr>
            <a:picLocks noRot="1" noChangeAspect="1"/>
          </p:cNvPicPr>
          <p:nvPr>
            <a:videoFile r:link="rId1"/>
          </p:nvPr>
        </p:nvPicPr>
        <p:blipFill>
          <a:blip r:embed="rId9" cstate="print"/>
          <a:stretch>
            <a:fillRect/>
          </a:stretch>
        </p:blipFill>
        <p:spPr>
          <a:xfrm>
            <a:off x="217714" y="3244931"/>
            <a:ext cx="4211782" cy="3158837"/>
          </a:xfrm>
          <a:prstGeom prst="rect">
            <a:avLst/>
          </a:prstGeom>
        </p:spPr>
      </p:pic>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3399"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21</a:t>
            </a:fld>
            <a:endParaRPr lang="en-US" dirty="0">
              <a:solidFill>
                <a:srgbClr val="800080"/>
              </a:solidFill>
              <a:latin typeface="Book Antiqua" pitchFamily="18" charset="0"/>
            </a:endParaRPr>
          </a:p>
        </p:txBody>
      </p:sp>
      <p:sp>
        <p:nvSpPr>
          <p:cNvPr id="14" name="TextBox 13"/>
          <p:cNvSpPr txBox="1"/>
          <p:nvPr/>
        </p:nvSpPr>
        <p:spPr>
          <a:xfrm>
            <a:off x="400933" y="494952"/>
            <a:ext cx="3485249" cy="523220"/>
          </a:xfrm>
          <a:prstGeom prst="rect">
            <a:avLst/>
          </a:prstGeom>
          <a:noFill/>
        </p:spPr>
        <p:txBody>
          <a:bodyPr wrap="none" rtlCol="0">
            <a:spAutoFit/>
          </a:bodyPr>
          <a:lstStyle/>
          <a:p>
            <a:r>
              <a:rPr lang="en-US" sz="2800" b="1" dirty="0" smtClean="0">
                <a:solidFill>
                  <a:schemeClr val="bg1">
                    <a:lumMod val="95000"/>
                  </a:schemeClr>
                </a:solidFill>
                <a:effectLst>
                  <a:outerShdw blurRad="38100" dist="38100" dir="2700000" algn="tl">
                    <a:srgbClr val="000000">
                      <a:alpha val="43137"/>
                    </a:srgbClr>
                  </a:outerShdw>
                </a:effectLst>
                <a:latin typeface="Book Antiqua" pitchFamily="18" charset="0"/>
              </a:rPr>
              <a:t>EXCLUSIVE TESTS</a:t>
            </a:r>
            <a:endParaRPr lang="en-US" sz="28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graphicFrame>
        <p:nvGraphicFramePr>
          <p:cNvPr id="22" name="Table 21"/>
          <p:cNvGraphicFramePr>
            <a:graphicFrameLocks noGrp="1"/>
          </p:cNvGraphicFramePr>
          <p:nvPr/>
        </p:nvGraphicFramePr>
        <p:xfrm>
          <a:off x="283029" y="1382233"/>
          <a:ext cx="8643258" cy="4657060"/>
        </p:xfrm>
        <a:graphic>
          <a:graphicData uri="http://schemas.openxmlformats.org/drawingml/2006/table">
            <a:tbl>
              <a:tblPr firstRow="1" bandRow="1">
                <a:tableStyleId>{ED083AE6-46FA-4A59-8FB0-9F97EB10719F}</a:tableStyleId>
              </a:tblPr>
              <a:tblGrid>
                <a:gridCol w="1727234"/>
                <a:gridCol w="3372891"/>
                <a:gridCol w="3543133"/>
              </a:tblGrid>
              <a:tr h="510362">
                <a:tc>
                  <a:txBody>
                    <a:bodyPr/>
                    <a:lstStyle/>
                    <a:p>
                      <a:pPr algn="ctr"/>
                      <a:r>
                        <a:rPr lang="en-US" sz="1200" b="1" dirty="0" smtClean="0">
                          <a:effectLst>
                            <a:outerShdw blurRad="38100" dist="38100" dir="2700000" algn="tl">
                              <a:srgbClr val="000000">
                                <a:alpha val="43137"/>
                              </a:srgbClr>
                            </a:outerShdw>
                          </a:effectLst>
                          <a:latin typeface="Book Antiqua" pitchFamily="18" charset="0"/>
                        </a:rPr>
                        <a:t>Test</a:t>
                      </a:r>
                      <a:endParaRPr lang="en-US" sz="1200" b="1" dirty="0">
                        <a:solidFill>
                          <a:schemeClr val="bg1"/>
                        </a:solidFill>
                        <a:effectLst>
                          <a:outerShdw blurRad="38100" dist="38100" dir="2700000" algn="tl">
                            <a:srgbClr val="000000">
                              <a:alpha val="43137"/>
                            </a:srgbClr>
                          </a:outerShdw>
                        </a:effectLst>
                        <a:latin typeface="Book Antiqua" pitchFamily="18" charset="0"/>
                      </a:endParaRPr>
                    </a:p>
                  </a:txBody>
                  <a:tcPr anchor="ctr"/>
                </a:tc>
                <a:tc>
                  <a:txBody>
                    <a:bodyPr/>
                    <a:lstStyle/>
                    <a:p>
                      <a:pPr algn="ctr"/>
                      <a:r>
                        <a:rPr lang="en-US" sz="1200" dirty="0" smtClean="0">
                          <a:effectLst>
                            <a:outerShdw blurRad="38100" dist="38100" dir="2700000" algn="tl">
                              <a:srgbClr val="000000">
                                <a:alpha val="43137"/>
                              </a:srgbClr>
                            </a:outerShdw>
                          </a:effectLst>
                          <a:latin typeface="Book Antiqua" pitchFamily="18" charset="0"/>
                        </a:rPr>
                        <a:t>What is the test?</a:t>
                      </a:r>
                      <a:endParaRPr lang="en-US" sz="1200" dirty="0">
                        <a:solidFill>
                          <a:schemeClr val="bg1"/>
                        </a:solidFill>
                        <a:effectLst>
                          <a:outerShdw blurRad="38100" dist="38100" dir="2700000" algn="tl">
                            <a:srgbClr val="000000">
                              <a:alpha val="43137"/>
                            </a:srgbClr>
                          </a:outerShdw>
                        </a:effectLst>
                        <a:latin typeface="Book Antiqua" pitchFamily="18" charset="0"/>
                      </a:endParaRPr>
                    </a:p>
                  </a:txBody>
                  <a:tcPr anchor="ctr"/>
                </a:tc>
                <a:tc>
                  <a:txBody>
                    <a:bodyPr/>
                    <a:lstStyle/>
                    <a:p>
                      <a:pPr algn="ctr"/>
                      <a:r>
                        <a:rPr lang="en-US" sz="1200" kern="1200" baseline="0" dirty="0" smtClean="0">
                          <a:effectLst>
                            <a:outerShdw blurRad="38100" dist="38100" dir="2700000" algn="tl">
                              <a:srgbClr val="000000">
                                <a:alpha val="43137"/>
                              </a:srgbClr>
                            </a:outerShdw>
                          </a:effectLst>
                          <a:latin typeface="Book Antiqua" pitchFamily="18" charset="0"/>
                        </a:rPr>
                        <a:t>Advantages of the Test/Importance </a:t>
                      </a:r>
                      <a:endParaRPr lang="en-US" sz="1200" dirty="0">
                        <a:solidFill>
                          <a:schemeClr val="bg1"/>
                        </a:solidFill>
                        <a:effectLst>
                          <a:outerShdw blurRad="38100" dist="38100" dir="2700000" algn="tl">
                            <a:srgbClr val="000000">
                              <a:alpha val="43137"/>
                            </a:srgbClr>
                          </a:outerShdw>
                        </a:effectLst>
                        <a:latin typeface="Book Antiqua" pitchFamily="18" charset="0"/>
                      </a:endParaRPr>
                    </a:p>
                  </a:txBody>
                  <a:tcPr anchor="ctr"/>
                </a:tc>
              </a:tr>
              <a:tr h="375436">
                <a:tc>
                  <a:txBody>
                    <a:bodyPr/>
                    <a:lstStyle/>
                    <a:p>
                      <a:r>
                        <a:rPr lang="en-US" sz="900" b="1" kern="1200" baseline="0" dirty="0" smtClean="0">
                          <a:latin typeface="Book Antiqua" pitchFamily="18" charset="0"/>
                        </a:rPr>
                        <a:t>Sterility Test Report</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To detect any kind of aerobic &amp; anaerobic microbial contamination in the cord blood and cord tissue.</a:t>
                      </a:r>
                      <a:endParaRPr lang="en-US" sz="900" dirty="0">
                        <a:latin typeface="Book Antiqua" pitchFamily="18" charset="0"/>
                      </a:endParaRPr>
                    </a:p>
                  </a:txBody>
                  <a:tcPr anchor="ctr"/>
                </a:tc>
                <a:tc>
                  <a:txBody>
                    <a:bodyPr/>
                    <a:lstStyle/>
                    <a:p>
                      <a:r>
                        <a:rPr lang="en-US" sz="900" kern="1200" baseline="0" dirty="0" smtClean="0">
                          <a:latin typeface="Book Antiqua" pitchFamily="18" charset="0"/>
                        </a:rPr>
                        <a:t>Helps to cryopreserve micro organism free cord blood and cord</a:t>
                      </a:r>
                    </a:p>
                    <a:p>
                      <a:r>
                        <a:rPr lang="en-US" sz="900" kern="1200" baseline="0" dirty="0" smtClean="0">
                          <a:latin typeface="Book Antiqua" pitchFamily="18" charset="0"/>
                        </a:rPr>
                        <a:t>tissue which may be used in future transplantation.</a:t>
                      </a:r>
                      <a:endParaRPr lang="en-US" sz="900" dirty="0">
                        <a:latin typeface="Book Antiqua" pitchFamily="18" charset="0"/>
                      </a:endParaRPr>
                    </a:p>
                  </a:txBody>
                  <a:tcPr anchor="ctr"/>
                </a:tc>
              </a:tr>
              <a:tr h="359338">
                <a:tc>
                  <a:txBody>
                    <a:bodyPr/>
                    <a:lstStyle/>
                    <a:p>
                      <a:r>
                        <a:rPr lang="en-US" sz="900" b="1" kern="1200" baseline="0" dirty="0" smtClean="0">
                          <a:latin typeface="Book Antiqua" pitchFamily="18" charset="0"/>
                        </a:rPr>
                        <a:t>Stem Cell Count</a:t>
                      </a:r>
                      <a:endParaRPr lang="en-US" sz="900" b="1" dirty="0">
                        <a:latin typeface="Book Antiqua" pitchFamily="18" charset="0"/>
                      </a:endParaRPr>
                    </a:p>
                  </a:txBody>
                  <a:tcPr anchor="ctr"/>
                </a:tc>
                <a:tc>
                  <a:txBody>
                    <a:bodyPr/>
                    <a:lstStyle/>
                    <a:p>
                      <a:r>
                        <a:rPr lang="en-US" sz="900" kern="1200" baseline="0" dirty="0" smtClean="0">
                          <a:latin typeface="Book Antiqua" pitchFamily="18" charset="0"/>
                        </a:rPr>
                        <a:t>To determine stem cell content in the isolated fraction of cord blood cells.</a:t>
                      </a:r>
                      <a:endParaRPr lang="en-US" sz="900" b="0" dirty="0">
                        <a:latin typeface="Book Antiqua" pitchFamily="18" charset="0"/>
                      </a:endParaRPr>
                    </a:p>
                  </a:txBody>
                  <a:tcPr anchor="ctr"/>
                </a:tc>
                <a:tc rowSpan="4">
                  <a:txBody>
                    <a:bodyPr/>
                    <a:lstStyle/>
                    <a:p>
                      <a:pPr algn="just"/>
                      <a:r>
                        <a:rPr lang="en-US" sz="900" kern="1200" baseline="0" dirty="0" smtClean="0">
                          <a:latin typeface="Book Antiqua" pitchFamily="18" charset="0"/>
                        </a:rPr>
                        <a:t>This count (total nucleated cells and CD34+ cell count)</a:t>
                      </a:r>
                    </a:p>
                    <a:p>
                      <a:pPr algn="just"/>
                      <a:r>
                        <a:rPr lang="en-US" sz="900" kern="1200" baseline="0" dirty="0" smtClean="0">
                          <a:latin typeface="Book Antiqua" pitchFamily="18" charset="0"/>
                        </a:rPr>
                        <a:t>is deciding factor for transplantation. </a:t>
                      </a:r>
                      <a:endParaRPr lang="en-US" sz="900" dirty="0">
                        <a:latin typeface="Book Antiqua" pitchFamily="18" charset="0"/>
                      </a:endParaRPr>
                    </a:p>
                  </a:txBody>
                  <a:tcPr anchor="ctr"/>
                </a:tc>
              </a:tr>
              <a:tr h="359338">
                <a:tc>
                  <a:txBody>
                    <a:bodyPr/>
                    <a:lstStyle/>
                    <a:p>
                      <a:r>
                        <a:rPr lang="en-US" sz="900" b="1" kern="1200" baseline="0" dirty="0" smtClean="0">
                          <a:latin typeface="Book Antiqua" pitchFamily="18" charset="0"/>
                        </a:rPr>
                        <a:t>a) Total Nucleated Cell Count</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Total Nucleated Cell count before and after processing of cord blood</a:t>
                      </a:r>
                      <a:endParaRPr lang="en-US" sz="900" dirty="0">
                        <a:latin typeface="Book Antiqua" pitchFamily="18" charset="0"/>
                      </a:endParaRPr>
                    </a:p>
                  </a:txBody>
                  <a:tcPr anchor="ctr"/>
                </a:tc>
                <a:tc vMerge="1">
                  <a:txBody>
                    <a:bodyPr/>
                    <a:lstStyle/>
                    <a:p>
                      <a:endParaRPr lang="en-US" sz="900" dirty="0">
                        <a:latin typeface="Book Antiqua" pitchFamily="18" charset="0"/>
                      </a:endParaRPr>
                    </a:p>
                  </a:txBody>
                  <a:tcPr/>
                </a:tc>
              </a:tr>
              <a:tr h="494089">
                <a:tc>
                  <a:txBody>
                    <a:bodyPr/>
                    <a:lstStyle/>
                    <a:p>
                      <a:r>
                        <a:rPr lang="en-US" sz="900" b="1" kern="1200" baseline="0" dirty="0" smtClean="0">
                          <a:latin typeface="Book Antiqua" pitchFamily="18" charset="0"/>
                        </a:rPr>
                        <a:t>b) Differentiated Cell Count</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Determination of different cell types (Lymphocytes,monocytes,neutrophils,eosinophils and basophils) from cord blood</a:t>
                      </a:r>
                      <a:endParaRPr lang="en-US" sz="900" dirty="0">
                        <a:latin typeface="Book Antiqua" pitchFamily="18" charset="0"/>
                      </a:endParaRPr>
                    </a:p>
                  </a:txBody>
                  <a:tcPr anchor="ctr"/>
                </a:tc>
                <a:tc vMerge="1">
                  <a:txBody>
                    <a:bodyPr/>
                    <a:lstStyle/>
                    <a:p>
                      <a:endParaRPr lang="en-US" sz="900" dirty="0">
                        <a:latin typeface="Book Antiqua" pitchFamily="18" charset="0"/>
                      </a:endParaRPr>
                    </a:p>
                  </a:txBody>
                  <a:tcPr/>
                </a:tc>
              </a:tr>
              <a:tr h="325713">
                <a:tc>
                  <a:txBody>
                    <a:bodyPr/>
                    <a:lstStyle/>
                    <a:p>
                      <a:r>
                        <a:rPr lang="en-US" sz="900" b="1" kern="1200" baseline="0" dirty="0" smtClean="0">
                          <a:latin typeface="Book Antiqua" pitchFamily="18" charset="0"/>
                        </a:rPr>
                        <a:t>c) Cd3</a:t>
                      </a:r>
                      <a:r>
                        <a:rPr lang="en-US" sz="900" b="1" kern="1200" baseline="30000" dirty="0" smtClean="0">
                          <a:latin typeface="Book Antiqua" pitchFamily="18" charset="0"/>
                        </a:rPr>
                        <a:t>4</a:t>
                      </a:r>
                      <a:r>
                        <a:rPr lang="en-US" sz="900" b="1" kern="1200" baseline="0" dirty="0" smtClean="0">
                          <a:latin typeface="Book Antiqua" pitchFamily="18" charset="0"/>
                        </a:rPr>
                        <a:t> + Enumeration</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Hematopoietic Stem cell marker present on the cell surface.</a:t>
                      </a:r>
                      <a:endParaRPr lang="en-US" sz="900" dirty="0">
                        <a:latin typeface="Book Antiqua" pitchFamily="18" charset="0"/>
                      </a:endParaRPr>
                    </a:p>
                  </a:txBody>
                  <a:tcPr anchor="ctr"/>
                </a:tc>
                <a:tc vMerge="1">
                  <a:txBody>
                    <a:bodyPr/>
                    <a:lstStyle/>
                    <a:p>
                      <a:endParaRPr lang="en-US" sz="900" dirty="0">
                        <a:latin typeface="Book Antiqua" pitchFamily="18" charset="0"/>
                      </a:endParaRPr>
                    </a:p>
                  </a:txBody>
                  <a:tcPr/>
                </a:tc>
              </a:tr>
              <a:tr h="359338">
                <a:tc>
                  <a:txBody>
                    <a:bodyPr/>
                    <a:lstStyle/>
                    <a:p>
                      <a:r>
                        <a:rPr lang="en-US" sz="900" b="1" kern="1200" baseline="0" dirty="0" smtClean="0">
                          <a:latin typeface="Book Antiqua" pitchFamily="18" charset="0"/>
                        </a:rPr>
                        <a:t>Stem Cell Viability</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 viability of the cells at the time of cryopreservation.</a:t>
                      </a:r>
                      <a:endParaRPr lang="en-US" sz="900" dirty="0">
                        <a:latin typeface="Book Antiqua" pitchFamily="18" charset="0"/>
                      </a:endParaRPr>
                    </a:p>
                  </a:txBody>
                  <a:tcPr anchor="ctr"/>
                </a:tc>
                <a:tc>
                  <a:txBody>
                    <a:bodyPr/>
                    <a:lstStyle/>
                    <a:p>
                      <a:r>
                        <a:rPr lang="en-US" sz="900" kern="1200" baseline="0" dirty="0" smtClean="0">
                          <a:latin typeface="Book Antiqua" pitchFamily="18" charset="0"/>
                        </a:rPr>
                        <a:t>High viability promises better cell recovery at the time of</a:t>
                      </a:r>
                    </a:p>
                    <a:p>
                      <a:r>
                        <a:rPr lang="en-US" sz="900" kern="1200" baseline="0" dirty="0" smtClean="0">
                          <a:latin typeface="Book Antiqua" pitchFamily="18" charset="0"/>
                        </a:rPr>
                        <a:t>transplantation</a:t>
                      </a:r>
                      <a:endParaRPr lang="en-US" sz="900" dirty="0">
                        <a:latin typeface="Book Antiqua" pitchFamily="18" charset="0"/>
                      </a:endParaRPr>
                    </a:p>
                  </a:txBody>
                  <a:tcPr anchor="ctr"/>
                </a:tc>
              </a:tr>
              <a:tr h="494089">
                <a:tc>
                  <a:txBody>
                    <a:bodyPr/>
                    <a:lstStyle/>
                    <a:p>
                      <a:r>
                        <a:rPr lang="en-US" sz="900" b="1" kern="1200" baseline="0" dirty="0" smtClean="0">
                          <a:latin typeface="Book Antiqua" pitchFamily="18" charset="0"/>
                        </a:rPr>
                        <a:t>Colony Forming Unit Assay</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Known number of nucleated cells which are going to be</a:t>
                      </a:r>
                    </a:p>
                    <a:p>
                      <a:pPr algn="just"/>
                      <a:r>
                        <a:rPr lang="en-US" sz="900" kern="1200" baseline="0" dirty="0" smtClean="0">
                          <a:latin typeface="Book Antiqua" pitchFamily="18" charset="0"/>
                        </a:rPr>
                        <a:t>cryopreserved are cultured in controlled environmental condition.</a:t>
                      </a:r>
                      <a:endParaRPr lang="en-US" sz="900" dirty="0">
                        <a:latin typeface="Book Antiqua" pitchFamily="18" charset="0"/>
                      </a:endParaRPr>
                    </a:p>
                  </a:txBody>
                  <a:tcPr anchor="ctr"/>
                </a:tc>
                <a:tc>
                  <a:txBody>
                    <a:bodyPr/>
                    <a:lstStyle/>
                    <a:p>
                      <a:r>
                        <a:rPr lang="en-US" sz="900" kern="1200" baseline="0" dirty="0" smtClean="0">
                          <a:latin typeface="Book Antiqua" pitchFamily="18" charset="0"/>
                        </a:rPr>
                        <a:t>To determine the proliferative capacity of cry preserved</a:t>
                      </a:r>
                    </a:p>
                    <a:p>
                      <a:r>
                        <a:rPr lang="en-US" sz="900" kern="1200" baseline="0" dirty="0" smtClean="0">
                          <a:latin typeface="Book Antiqua" pitchFamily="18" charset="0"/>
                        </a:rPr>
                        <a:t>hematopoietic stem ceUs.</a:t>
                      </a:r>
                      <a:endParaRPr lang="en-US" sz="900" dirty="0">
                        <a:latin typeface="Book Antiqua" pitchFamily="18" charset="0"/>
                      </a:endParaRPr>
                    </a:p>
                  </a:txBody>
                  <a:tcPr anchor="ctr"/>
                </a:tc>
              </a:tr>
              <a:tr h="447855">
                <a:tc>
                  <a:txBody>
                    <a:bodyPr/>
                    <a:lstStyle/>
                    <a:p>
                      <a:r>
                        <a:rPr lang="en-US" sz="900" b="1" kern="1200" baseline="0" dirty="0" smtClean="0">
                          <a:latin typeface="Book Antiqua" pitchFamily="18" charset="0"/>
                        </a:rPr>
                        <a:t>Cord Tissue Preservation</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Cryopreservation of whole cell population (WCP) processed</a:t>
                      </a:r>
                    </a:p>
                    <a:p>
                      <a:pPr algn="just"/>
                      <a:r>
                        <a:rPr lang="en-US" sz="900" kern="1200" baseline="0" dirty="0" smtClean="0">
                          <a:latin typeface="Book Antiqua" pitchFamily="18" charset="0"/>
                        </a:rPr>
                        <a:t>from umbilical cord tissue.</a:t>
                      </a:r>
                      <a:endParaRPr lang="en-US" sz="900" dirty="0">
                        <a:latin typeface="Book Antiqua" pitchFamily="18" charset="0"/>
                      </a:endParaRPr>
                    </a:p>
                  </a:txBody>
                  <a:tcPr anchor="ctr"/>
                </a:tc>
                <a:tc>
                  <a:txBody>
                    <a:bodyPr/>
                    <a:lstStyle/>
                    <a:p>
                      <a:pPr algn="just"/>
                      <a:r>
                        <a:rPr lang="en-US" sz="900" kern="1200" baseline="0" dirty="0" smtClean="0">
                          <a:latin typeface="Book Antiqua" pitchFamily="18" charset="0"/>
                        </a:rPr>
                        <a:t>Cord tissue is the rich source of the MSCs which can be</a:t>
                      </a:r>
                    </a:p>
                    <a:p>
                      <a:pPr algn="just"/>
                      <a:r>
                        <a:rPr lang="en-US" sz="900" kern="1200" baseline="0" dirty="0" smtClean="0">
                          <a:latin typeface="Book Antiqua" pitchFamily="18" charset="0"/>
                        </a:rPr>
                        <a:t>differentiated in different lineages used in cell based therapies.</a:t>
                      </a:r>
                      <a:endParaRPr lang="en-US" sz="900" dirty="0">
                        <a:latin typeface="Book Antiqua" pitchFamily="18" charset="0"/>
                      </a:endParaRPr>
                    </a:p>
                  </a:txBody>
                  <a:tcPr anchor="ctr"/>
                </a:tc>
              </a:tr>
              <a:tr h="251530">
                <a:tc>
                  <a:txBody>
                    <a:bodyPr/>
                    <a:lstStyle/>
                    <a:p>
                      <a:r>
                        <a:rPr lang="en-US" sz="900" b="1" kern="1200" baseline="0" dirty="0" smtClean="0">
                          <a:latin typeface="Book Antiqua" pitchFamily="18" charset="0"/>
                        </a:rPr>
                        <a:t>Guidelines adhering to COBLT</a:t>
                      </a:r>
                    </a:p>
                    <a:p>
                      <a:r>
                        <a:rPr lang="en-US" sz="900" b="1" kern="1200" baseline="0" dirty="0" smtClean="0">
                          <a:latin typeface="Book Antiqua" pitchFamily="18" charset="0"/>
                        </a:rPr>
                        <a:t>international STD</a:t>
                      </a:r>
                      <a:endParaRPr lang="en-US" sz="900" b="1" dirty="0">
                        <a:latin typeface="Book Antiqua" pitchFamily="18" charset="0"/>
                      </a:endParaRPr>
                    </a:p>
                  </a:txBody>
                  <a:tcPr anchor="ctr"/>
                </a:tc>
                <a:tc>
                  <a:txBody>
                    <a:bodyPr/>
                    <a:lstStyle/>
                    <a:p>
                      <a:pPr algn="just"/>
                      <a:endParaRPr lang="en-US" sz="900" dirty="0">
                        <a:latin typeface="Book Antiqua" pitchFamily="18" charset="0"/>
                      </a:endParaRPr>
                    </a:p>
                  </a:txBody>
                  <a:tcPr anchor="ctr"/>
                </a:tc>
                <a:tc>
                  <a:txBody>
                    <a:bodyPr/>
                    <a:lstStyle/>
                    <a:p>
                      <a:r>
                        <a:rPr lang="en-US" sz="900" kern="1200" baseline="0" dirty="0" smtClean="0">
                          <a:latin typeface="Book Antiqua" pitchFamily="18" charset="0"/>
                        </a:rPr>
                        <a:t>These are the international guidelines for the cord blood banking.</a:t>
                      </a:r>
                      <a:endParaRPr lang="en-US" sz="900" dirty="0">
                        <a:latin typeface="Book Antiqua" pitchFamily="18" charset="0"/>
                      </a:endParaRPr>
                    </a:p>
                  </a:txBody>
                  <a:tcPr anchor="ctr"/>
                </a:tc>
              </a:tr>
              <a:tr h="391654">
                <a:tc>
                  <a:txBody>
                    <a:bodyPr/>
                    <a:lstStyle/>
                    <a:p>
                      <a:r>
                        <a:rPr lang="en-US" sz="900" b="1" kern="1200" baseline="0" dirty="0" smtClean="0">
                          <a:latin typeface="Book Antiqua" pitchFamily="18" charset="0"/>
                        </a:rPr>
                        <a:t>Double Sedimentation</a:t>
                      </a:r>
                    </a:p>
                    <a:p>
                      <a:r>
                        <a:rPr lang="en-US" sz="900" b="1" kern="1200" baseline="0" dirty="0" smtClean="0">
                          <a:latin typeface="Book Antiqua" pitchFamily="18" charset="0"/>
                        </a:rPr>
                        <a:t>processing system</a:t>
                      </a:r>
                      <a:endParaRPr lang="en-US" sz="900" b="1" dirty="0">
                        <a:latin typeface="Book Antiqua" pitchFamily="18" charset="0"/>
                      </a:endParaRPr>
                    </a:p>
                  </a:txBody>
                  <a:tcPr anchor="ctr"/>
                </a:tc>
                <a:tc>
                  <a:txBody>
                    <a:bodyPr/>
                    <a:lstStyle/>
                    <a:p>
                      <a:pPr algn="just"/>
                      <a:r>
                        <a:rPr lang="en-US" sz="900" kern="1200" baseline="0" dirty="0" smtClean="0">
                          <a:latin typeface="Book Antiqua" pitchFamily="18" charset="0"/>
                        </a:rPr>
                        <a:t>Sedimentation and complete exclusion of RBCs from the</a:t>
                      </a:r>
                    </a:p>
                    <a:p>
                      <a:pPr algn="just"/>
                      <a:r>
                        <a:rPr lang="en-US" sz="900" kern="1200" baseline="0" dirty="0" smtClean="0">
                          <a:latin typeface="Book Antiqua" pitchFamily="18" charset="0"/>
                        </a:rPr>
                        <a:t>cord blood</a:t>
                      </a:r>
                      <a:endParaRPr lang="en-US" sz="900" dirty="0">
                        <a:latin typeface="Book Antiqua" pitchFamily="18" charset="0"/>
                      </a:endParaRPr>
                    </a:p>
                  </a:txBody>
                  <a:tcPr anchor="ctr"/>
                </a:tc>
                <a:tc>
                  <a:txBody>
                    <a:bodyPr/>
                    <a:lstStyle/>
                    <a:p>
                      <a:r>
                        <a:rPr lang="en-US" sz="900" kern="1200" baseline="0" dirty="0" smtClean="0">
                          <a:latin typeface="Book Antiqua" pitchFamily="18" charset="0"/>
                        </a:rPr>
                        <a:t>Helps in healthy recovery of leukocyte rich plasma.</a:t>
                      </a:r>
                      <a:endParaRPr lang="en-US" sz="900" dirty="0">
                        <a:latin typeface="Book Antiqua" pitchFamily="18" charset="0"/>
                      </a:endParaRPr>
                    </a:p>
                  </a:txBody>
                  <a:tcPr anchor="ctr"/>
                </a:tc>
              </a:tr>
            </a:tbl>
          </a:graphicData>
        </a:graphic>
      </p:graphicFrame>
      <p:grpSp>
        <p:nvGrpSpPr>
          <p:cNvPr id="16"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19"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20"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22</a:t>
            </a:fld>
            <a:endParaRPr lang="en-US" dirty="0">
              <a:solidFill>
                <a:srgbClr val="800080"/>
              </a:solidFill>
              <a:latin typeface="Book Antiqua" pitchFamily="18" charset="0"/>
            </a:endParaRPr>
          </a:p>
        </p:txBody>
      </p:sp>
      <p:sp>
        <p:nvSpPr>
          <p:cNvPr id="14" name="TextBox 13"/>
          <p:cNvSpPr txBox="1"/>
          <p:nvPr/>
        </p:nvSpPr>
        <p:spPr>
          <a:xfrm>
            <a:off x="542451" y="494952"/>
            <a:ext cx="5489003"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TQC </a:t>
            </a:r>
            <a:r>
              <a:rPr lang="en-US" sz="2400" b="1" dirty="0" smtClean="0">
                <a:solidFill>
                  <a:schemeClr val="bg1">
                    <a:lumMod val="95000"/>
                  </a:schemeClr>
                </a:solidFill>
                <a:effectLst>
                  <a:outerShdw blurRad="38100" dist="38100" dir="2700000" algn="tl">
                    <a:srgbClr val="000000">
                      <a:alpha val="43137"/>
                    </a:srgbClr>
                  </a:outerShdw>
                </a:effectLst>
                <a:latin typeface="Book Antiqua" pitchFamily="18" charset="0"/>
              </a:rPr>
              <a:t>(Transplantable Quality Cells)</a:t>
            </a:r>
            <a:endParaRPr lang="en-US" sz="24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10" name="TextBox 9"/>
          <p:cNvSpPr txBox="1"/>
          <p:nvPr/>
        </p:nvSpPr>
        <p:spPr>
          <a:xfrm>
            <a:off x="312234" y="2000025"/>
            <a:ext cx="8615162" cy="507831"/>
          </a:xfrm>
          <a:prstGeom prst="rect">
            <a:avLst/>
          </a:prstGeom>
          <a:noFill/>
        </p:spPr>
        <p:txBody>
          <a:bodyPr wrap="square" lIns="0" tIns="0" rIns="0" bIns="0" rtlCol="0">
            <a:spAutoFit/>
          </a:bodyPr>
          <a:lstStyle/>
          <a:p>
            <a:pPr algn="just"/>
            <a:r>
              <a:rPr lang="en-US" sz="1100" dirty="0" smtClean="0">
                <a:latin typeface="Book Antiqua" pitchFamily="18" charset="0"/>
              </a:rPr>
              <a:t>While several clinical trials have shown promising results of stem cell treatment for life threatening diseases; the main factor determining the success of these trials is the quality of cells used. Referred to as Transplantable Quality Cells (TQCs), the term ensures that a cell will produce desired therapeutic/medical results after it is transplanted into a patient's body. </a:t>
            </a:r>
            <a:endParaRPr lang="en-US" sz="1100" dirty="0">
              <a:latin typeface="Book Antiqua" pitchFamily="18" charset="0"/>
            </a:endParaRPr>
          </a:p>
        </p:txBody>
      </p:sp>
      <p:sp>
        <p:nvSpPr>
          <p:cNvPr id="13" name="TextBox 12"/>
          <p:cNvSpPr txBox="1"/>
          <p:nvPr/>
        </p:nvSpPr>
        <p:spPr>
          <a:xfrm>
            <a:off x="298748" y="2969920"/>
            <a:ext cx="8483745" cy="677108"/>
          </a:xfrm>
          <a:prstGeom prst="rect">
            <a:avLst/>
          </a:prstGeom>
          <a:noFill/>
        </p:spPr>
        <p:txBody>
          <a:bodyPr wrap="square" lIns="0" tIns="0" rIns="0" bIns="0" rtlCol="0">
            <a:spAutoFit/>
          </a:bodyPr>
          <a:lstStyle/>
          <a:p>
            <a:pPr algn="just"/>
            <a:r>
              <a:rPr lang="en-US" sz="1100" dirty="0" smtClean="0">
                <a:latin typeface="Book Antiqua" pitchFamily="18" charset="0"/>
              </a:rPr>
              <a:t>BABYCELL's international expertise and collaboration in both stem cell banking and cell therapy have developed a procedure that accurately extracts, examines, processes and cryopreserves stem cells so that </a:t>
            </a:r>
            <a:r>
              <a:rPr lang="en-US" sz="1100" dirty="0" smtClean="0">
                <a:solidFill>
                  <a:srgbClr val="FF0000"/>
                </a:solidFill>
                <a:latin typeface="Book Antiqua" pitchFamily="18" charset="0"/>
              </a:rPr>
              <a:t>every single cell is maintained at a medically accepted TQC level </a:t>
            </a:r>
            <a:r>
              <a:rPr lang="en-US" sz="1100" dirty="0" smtClean="0">
                <a:latin typeface="Book Antiqua" pitchFamily="18" charset="0"/>
              </a:rPr>
              <a:t>at the time of cryopreservation. Various quality control tests are performed and results are reported in detail via a Cryopreservation Certificate. </a:t>
            </a:r>
            <a:endParaRPr lang="en-US" sz="1100" dirty="0">
              <a:latin typeface="Book Antiqua" pitchFamily="18" charset="0"/>
            </a:endParaRPr>
          </a:p>
        </p:txBody>
      </p:sp>
      <p:sp>
        <p:nvSpPr>
          <p:cNvPr id="15" name="TextBox 14"/>
          <p:cNvSpPr txBox="1"/>
          <p:nvPr/>
        </p:nvSpPr>
        <p:spPr>
          <a:xfrm>
            <a:off x="4313709" y="4098638"/>
            <a:ext cx="4426253" cy="338554"/>
          </a:xfrm>
          <a:prstGeom prst="rect">
            <a:avLst/>
          </a:prstGeom>
          <a:noFill/>
        </p:spPr>
        <p:txBody>
          <a:bodyPr wrap="square" lIns="0" tIns="0" rIns="0" bIns="0" rtlCol="0">
            <a:spAutoFit/>
          </a:bodyPr>
          <a:lstStyle/>
          <a:p>
            <a:pPr algn="just"/>
            <a:r>
              <a:rPr lang="en-US" sz="1100" dirty="0" smtClean="0">
                <a:latin typeface="Book Antiqua" pitchFamily="18" charset="0"/>
              </a:rPr>
              <a:t>If seeing is believing, it is our pleasure to invite you to our CPC</a:t>
            </a:r>
            <a:r>
              <a:rPr lang="en-US" sz="1000" baseline="36000" dirty="0" smtClean="0">
                <a:latin typeface="Book Antiqua" pitchFamily="18" charset="0"/>
              </a:rPr>
              <a:t>™</a:t>
            </a:r>
            <a:r>
              <a:rPr lang="en-US" sz="1100" dirty="0" smtClean="0">
                <a:latin typeface="Book Antiqua" pitchFamily="18" charset="0"/>
              </a:rPr>
              <a:t> at Lonavala and be rest assured that your future health is in secure hands. </a:t>
            </a:r>
            <a:endParaRPr lang="en-US" sz="1100" dirty="0">
              <a:latin typeface="Book Antiqua" pitchFamily="18" charset="0"/>
            </a:endParaRPr>
          </a:p>
        </p:txBody>
      </p:sp>
      <p:pic>
        <p:nvPicPr>
          <p:cNvPr id="25" name="Picture 24" descr="drs photo.png"/>
          <p:cNvPicPr>
            <a:picLocks noChangeAspect="1"/>
          </p:cNvPicPr>
          <p:nvPr/>
        </p:nvPicPr>
        <p:blipFill>
          <a:blip r:embed="rId3" cstate="print"/>
          <a:stretch>
            <a:fillRect/>
          </a:stretch>
        </p:blipFill>
        <p:spPr>
          <a:xfrm>
            <a:off x="215595" y="4032142"/>
            <a:ext cx="3771615" cy="2426123"/>
          </a:xfrm>
          <a:prstGeom prst="rect">
            <a:avLst/>
          </a:prstGeom>
          <a:ln>
            <a:noFill/>
          </a:ln>
          <a:effectLst>
            <a:outerShdw blurRad="190500" algn="tl" rotWithShape="0">
              <a:srgbClr val="000000">
                <a:alpha val="70000"/>
              </a:srgbClr>
            </a:outerShdw>
          </a:effectLst>
        </p:spPr>
      </p:pic>
      <p:grpSp>
        <p:nvGrpSpPr>
          <p:cNvPr id="16"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19"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0"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pic>
        <p:nvPicPr>
          <p:cNvPr id="21" name="Picture 20" descr="eye.png"/>
          <p:cNvPicPr>
            <a:picLocks noChangeAspect="1"/>
          </p:cNvPicPr>
          <p:nvPr/>
        </p:nvPicPr>
        <p:blipFill>
          <a:blip r:embed="rId8" cstate="print"/>
          <a:stretch>
            <a:fillRect/>
          </a:stretch>
        </p:blipFill>
        <p:spPr>
          <a:xfrm>
            <a:off x="3815368" y="4008671"/>
            <a:ext cx="463216" cy="247650"/>
          </a:xfrm>
          <a:prstGeom prst="rect">
            <a:avLst/>
          </a:prstGeom>
        </p:spPr>
      </p:pic>
    </p:spTree>
  </p:cSld>
  <p:clrMapOvr>
    <a:masterClrMapping/>
  </p:clrMapOvr>
  <p:transition spd="slow"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23</a:t>
            </a:fld>
            <a:endParaRPr lang="en-US" dirty="0">
              <a:solidFill>
                <a:srgbClr val="800080"/>
              </a:solidFill>
              <a:latin typeface="Book Antiqua" pitchFamily="18" charset="0"/>
            </a:endParaRPr>
          </a:p>
        </p:txBody>
      </p:sp>
      <p:sp>
        <p:nvSpPr>
          <p:cNvPr id="14" name="TextBox 13"/>
          <p:cNvSpPr txBox="1"/>
          <p:nvPr/>
        </p:nvSpPr>
        <p:spPr>
          <a:xfrm>
            <a:off x="542451" y="494952"/>
            <a:ext cx="2470548"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OPTIMAX</a:t>
            </a:r>
            <a:r>
              <a:rPr lang="en-US" b="1" baseline="100000" dirty="0" smtClean="0">
                <a:solidFill>
                  <a:schemeClr val="bg1">
                    <a:lumMod val="95000"/>
                  </a:schemeClr>
                </a:solidFill>
                <a:effectLst>
                  <a:outerShdw blurRad="38100" dist="38100" dir="2700000" algn="tl">
                    <a:srgbClr val="000000">
                      <a:alpha val="43137"/>
                    </a:srgbClr>
                  </a:outerShdw>
                </a:effectLst>
                <a:latin typeface="Book Antiqua" pitchFamily="18" charset="0"/>
              </a:rPr>
              <a:t>™</a:t>
            </a:r>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 </a:t>
            </a:r>
            <a:endParaRPr lang="en-US" sz="24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30" name="TextBox 29"/>
          <p:cNvSpPr txBox="1"/>
          <p:nvPr/>
        </p:nvSpPr>
        <p:spPr>
          <a:xfrm>
            <a:off x="239486" y="1709065"/>
            <a:ext cx="8621485" cy="507831"/>
          </a:xfrm>
          <a:prstGeom prst="rect">
            <a:avLst/>
          </a:prstGeom>
          <a:noFill/>
        </p:spPr>
        <p:txBody>
          <a:bodyPr wrap="square" lIns="0" tIns="0" rIns="0" bIns="0" rtlCol="0">
            <a:spAutoFit/>
          </a:bodyPr>
          <a:lstStyle/>
          <a:p>
            <a:pPr algn="just"/>
            <a:r>
              <a:rPr lang="en-US" sz="1100" dirty="0" smtClean="0">
                <a:latin typeface="Book Antiqua" pitchFamily="18" charset="0"/>
              </a:rPr>
              <a:t>At  </a:t>
            </a:r>
            <a:r>
              <a:rPr lang="en-US" sz="1100" b="1" dirty="0" smtClean="0">
                <a:latin typeface="Book Antiqua" pitchFamily="18" charset="0"/>
              </a:rPr>
              <a:t>BABAYCELL</a:t>
            </a:r>
            <a:r>
              <a:rPr lang="en-US" sz="1000" b="1" baseline="64000" dirty="0" smtClean="0">
                <a:latin typeface="Book Antiqua" pitchFamily="18" charset="0"/>
              </a:rPr>
              <a:t>™</a:t>
            </a:r>
            <a:r>
              <a:rPr lang="en-US" sz="1100" baseline="64000" dirty="0" smtClean="0">
                <a:latin typeface="Book Antiqua" pitchFamily="18" charset="0"/>
              </a:rPr>
              <a:t> </a:t>
            </a:r>
            <a:r>
              <a:rPr lang="en-US" sz="1100" dirty="0" smtClean="0">
                <a:latin typeface="Book Antiqua" pitchFamily="18" charset="0"/>
              </a:rPr>
              <a:t>we recognize the value of optimum stem cell technology to help retrieve maximum number of stem cells from your baby's cord blood and cord tissue for future use. As a result, we would like to introduce to you </a:t>
            </a:r>
            <a:r>
              <a:rPr lang="en-US" sz="1100" b="1" dirty="0" smtClean="0">
                <a:latin typeface="Book Antiqua" pitchFamily="18" charset="0"/>
              </a:rPr>
              <a:t>OPTIMAX</a:t>
            </a:r>
            <a:r>
              <a:rPr lang="en-US" sz="1000" b="1" baseline="68000" dirty="0" smtClean="0">
                <a:latin typeface="Book Antiqua" pitchFamily="18" charset="0"/>
              </a:rPr>
              <a:t>™</a:t>
            </a:r>
            <a:r>
              <a:rPr lang="en-US" sz="1100" dirty="0" smtClean="0">
                <a:latin typeface="Book Antiqua" pitchFamily="18" charset="0"/>
              </a:rPr>
              <a:t> -an internationally acclaimed technology that ensures total retrieval of cord blood and cord tissue stem cells both before and after cryopreservation.</a:t>
            </a:r>
            <a:endParaRPr lang="en-US" sz="1100" dirty="0">
              <a:latin typeface="Book Antiqua" pitchFamily="18" charset="0"/>
            </a:endParaRPr>
          </a:p>
        </p:txBody>
      </p:sp>
      <p:sp>
        <p:nvSpPr>
          <p:cNvPr id="31" name="TextBox 30"/>
          <p:cNvSpPr txBox="1"/>
          <p:nvPr/>
        </p:nvSpPr>
        <p:spPr>
          <a:xfrm>
            <a:off x="206829" y="2547265"/>
            <a:ext cx="8675914" cy="507831"/>
          </a:xfrm>
          <a:prstGeom prst="rect">
            <a:avLst/>
          </a:prstGeom>
          <a:noFill/>
        </p:spPr>
        <p:txBody>
          <a:bodyPr wrap="square" lIns="0" tIns="0" rIns="0" bIns="0" rtlCol="0">
            <a:spAutoFit/>
          </a:bodyPr>
          <a:lstStyle/>
          <a:p>
            <a:pPr algn="just"/>
            <a:r>
              <a:rPr lang="en-US" sz="1100" b="1" dirty="0" smtClean="0">
                <a:latin typeface="Book Antiqua" pitchFamily="18" charset="0"/>
              </a:rPr>
              <a:t>OPTIMAX</a:t>
            </a:r>
            <a:r>
              <a:rPr lang="en-US" sz="1000" b="1" baseline="66000" dirty="0" smtClean="0">
                <a:latin typeface="Book Antiqua" pitchFamily="18" charset="0"/>
              </a:rPr>
              <a:t>™</a:t>
            </a:r>
            <a:r>
              <a:rPr lang="en-US" sz="1100" dirty="0" smtClean="0">
                <a:latin typeface="Book Antiqua" pitchFamily="18" charset="0"/>
              </a:rPr>
              <a:t> is a medical technology exclusively outsourced from USA and proprietary of </a:t>
            </a:r>
            <a:r>
              <a:rPr lang="en-US" sz="1100" b="1" dirty="0" smtClean="0">
                <a:latin typeface="Book Antiqua" pitchFamily="18" charset="0"/>
              </a:rPr>
              <a:t>BABAYCELL</a:t>
            </a:r>
            <a:r>
              <a:rPr lang="en-US" sz="1000" b="1" baseline="66000" dirty="0" smtClean="0">
                <a:latin typeface="Book Antiqua" pitchFamily="18" charset="0"/>
              </a:rPr>
              <a:t>™</a:t>
            </a:r>
            <a:r>
              <a:rPr lang="en-US" sz="1100" b="1" baseline="30000" dirty="0" smtClean="0">
                <a:latin typeface="Book Antiqua" pitchFamily="18" charset="0"/>
              </a:rPr>
              <a:t>  </a:t>
            </a:r>
            <a:r>
              <a:rPr lang="en-US" sz="1100" dirty="0" smtClean="0">
                <a:latin typeface="Book Antiqua" pitchFamily="18" charset="0"/>
              </a:rPr>
              <a:t>that enables accurate processing of cord blood and cord tissue thus allowing nearly perfect recovery of stem cells. At almost 99% recovery, with </a:t>
            </a:r>
            <a:r>
              <a:rPr lang="en-US" sz="1100" b="1" dirty="0" smtClean="0">
                <a:latin typeface="Book Antiqua" pitchFamily="18" charset="0"/>
              </a:rPr>
              <a:t>OPTIMAX</a:t>
            </a:r>
            <a:r>
              <a:rPr lang="en-US" sz="1000" b="1" baseline="44000" dirty="0" smtClean="0">
                <a:latin typeface="Book Antiqua" pitchFamily="18" charset="0"/>
              </a:rPr>
              <a:t>™</a:t>
            </a:r>
            <a:r>
              <a:rPr lang="en-US" sz="1100" dirty="0" smtClean="0">
                <a:latin typeface="Book Antiqua" pitchFamily="18" charset="0"/>
              </a:rPr>
              <a:t>, you can be rest assured that the maximum possible number of stem cells will be retrieved for your future use.</a:t>
            </a:r>
            <a:endParaRPr lang="en-US" sz="1100" dirty="0">
              <a:latin typeface="Book Antiqua" pitchFamily="18" charset="0"/>
            </a:endParaRPr>
          </a:p>
        </p:txBody>
      </p:sp>
      <p:grpSp>
        <p:nvGrpSpPr>
          <p:cNvPr id="40" name="Group 39"/>
          <p:cNvGrpSpPr/>
          <p:nvPr/>
        </p:nvGrpSpPr>
        <p:grpSpPr>
          <a:xfrm>
            <a:off x="1085847" y="3348366"/>
            <a:ext cx="1166814" cy="363671"/>
            <a:chOff x="1085847" y="3348366"/>
            <a:chExt cx="1166814" cy="363671"/>
          </a:xfrm>
        </p:grpSpPr>
        <p:sp>
          <p:nvSpPr>
            <p:cNvPr id="38" name="Freeform 37"/>
            <p:cNvSpPr/>
            <p:nvPr/>
          </p:nvSpPr>
          <p:spPr>
            <a:xfrm>
              <a:off x="1147763" y="3348366"/>
              <a:ext cx="1046509" cy="36367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68" name="TextBox 67"/>
            <p:cNvSpPr txBox="1"/>
            <p:nvPr/>
          </p:nvSpPr>
          <p:spPr>
            <a:xfrm>
              <a:off x="1085847" y="3392274"/>
              <a:ext cx="1166814" cy="246221"/>
            </a:xfrm>
            <a:prstGeom prst="rect">
              <a:avLst/>
            </a:prstGeom>
            <a:noFill/>
          </p:spPr>
          <p:txBody>
            <a:bodyPr wrap="square" lIns="0" tIns="0" rIns="0" bIns="0" rtlCol="0">
              <a:spAutoFit/>
            </a:bodyPr>
            <a:lstStyle/>
            <a:p>
              <a:pPr algn="ctr"/>
              <a:r>
                <a:rPr lang="en-US" sz="800" dirty="0" smtClean="0">
                  <a:latin typeface="Book Antiqua" pitchFamily="18" charset="0"/>
                </a:rPr>
                <a:t>Cord Blood &amp; </a:t>
              </a:r>
            </a:p>
            <a:p>
              <a:pPr algn="ctr"/>
              <a:r>
                <a:rPr lang="en-US" sz="800" dirty="0" smtClean="0">
                  <a:latin typeface="Book Antiqua" pitchFamily="18" charset="0"/>
                </a:rPr>
                <a:t>Cord Tissue Collection</a:t>
              </a:r>
              <a:endParaRPr lang="en-US" sz="800" dirty="0">
                <a:latin typeface="Book Antiqua" pitchFamily="18" charset="0"/>
              </a:endParaRPr>
            </a:p>
          </p:txBody>
        </p:sp>
      </p:grpSp>
      <p:grpSp>
        <p:nvGrpSpPr>
          <p:cNvPr id="41" name="Group 40"/>
          <p:cNvGrpSpPr/>
          <p:nvPr/>
        </p:nvGrpSpPr>
        <p:grpSpPr>
          <a:xfrm>
            <a:off x="2803506" y="3348366"/>
            <a:ext cx="1004697" cy="363671"/>
            <a:chOff x="2803506" y="3348366"/>
            <a:chExt cx="1004697" cy="363671"/>
          </a:xfrm>
        </p:grpSpPr>
        <p:sp>
          <p:nvSpPr>
            <p:cNvPr id="42" name="Freeform 41"/>
            <p:cNvSpPr/>
            <p:nvPr/>
          </p:nvSpPr>
          <p:spPr>
            <a:xfrm>
              <a:off x="2803506" y="3348366"/>
              <a:ext cx="1004697" cy="36367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69" name="TextBox 68"/>
            <p:cNvSpPr txBox="1"/>
            <p:nvPr/>
          </p:nvSpPr>
          <p:spPr>
            <a:xfrm>
              <a:off x="2881989" y="3392258"/>
              <a:ext cx="847730" cy="246221"/>
            </a:xfrm>
            <a:prstGeom prst="rect">
              <a:avLst/>
            </a:prstGeom>
            <a:noFill/>
          </p:spPr>
          <p:txBody>
            <a:bodyPr wrap="square" lIns="0" tIns="0" rIns="0" bIns="0" rtlCol="0">
              <a:spAutoFit/>
            </a:bodyPr>
            <a:lstStyle/>
            <a:p>
              <a:pPr algn="ctr"/>
              <a:r>
                <a:rPr lang="en-US" sz="800" dirty="0" smtClean="0">
                  <a:latin typeface="Book Antiqua" pitchFamily="18" charset="0"/>
                </a:rPr>
                <a:t>Transport to </a:t>
              </a:r>
            </a:p>
            <a:p>
              <a:pPr algn="ctr"/>
              <a:r>
                <a:rPr lang="en-US" sz="800" dirty="0" smtClean="0">
                  <a:latin typeface="Book Antiqua" pitchFamily="18" charset="0"/>
                </a:rPr>
                <a:t>RMS LAB</a:t>
              </a:r>
              <a:endParaRPr lang="en-US" sz="800" dirty="0">
                <a:latin typeface="Book Antiqua" pitchFamily="18" charset="0"/>
              </a:endParaRPr>
            </a:p>
          </p:txBody>
        </p:sp>
      </p:grpSp>
      <p:grpSp>
        <p:nvGrpSpPr>
          <p:cNvPr id="43" name="Group 42"/>
          <p:cNvGrpSpPr/>
          <p:nvPr/>
        </p:nvGrpSpPr>
        <p:grpSpPr>
          <a:xfrm>
            <a:off x="4417437" y="3348366"/>
            <a:ext cx="1004697" cy="363671"/>
            <a:chOff x="4417437" y="3348366"/>
            <a:chExt cx="1004697" cy="363671"/>
          </a:xfrm>
        </p:grpSpPr>
        <p:sp>
          <p:nvSpPr>
            <p:cNvPr id="52" name="Freeform 51"/>
            <p:cNvSpPr/>
            <p:nvPr/>
          </p:nvSpPr>
          <p:spPr>
            <a:xfrm>
              <a:off x="4417437" y="3348366"/>
              <a:ext cx="1004697" cy="36367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71" name="TextBox 70"/>
            <p:cNvSpPr txBox="1"/>
            <p:nvPr/>
          </p:nvSpPr>
          <p:spPr>
            <a:xfrm>
              <a:off x="4534576" y="3392242"/>
              <a:ext cx="847730" cy="246221"/>
            </a:xfrm>
            <a:prstGeom prst="rect">
              <a:avLst/>
            </a:prstGeom>
            <a:noFill/>
          </p:spPr>
          <p:txBody>
            <a:bodyPr wrap="square" lIns="0" tIns="0" rIns="0" bIns="0" rtlCol="0">
              <a:spAutoFit/>
            </a:bodyPr>
            <a:lstStyle/>
            <a:p>
              <a:pPr algn="ctr"/>
              <a:r>
                <a:rPr lang="en-US" sz="800" dirty="0" smtClean="0">
                  <a:latin typeface="Book Antiqua" pitchFamily="18" charset="0"/>
                </a:rPr>
                <a:t>Stem Cell Isolation</a:t>
              </a:r>
              <a:endParaRPr lang="en-US" sz="800" dirty="0">
                <a:latin typeface="Book Antiqua" pitchFamily="18" charset="0"/>
              </a:endParaRPr>
            </a:p>
          </p:txBody>
        </p:sp>
      </p:grpSp>
      <p:grpSp>
        <p:nvGrpSpPr>
          <p:cNvPr id="44" name="Group 43"/>
          <p:cNvGrpSpPr/>
          <p:nvPr/>
        </p:nvGrpSpPr>
        <p:grpSpPr>
          <a:xfrm>
            <a:off x="6082952" y="3359248"/>
            <a:ext cx="1004697" cy="363671"/>
            <a:chOff x="6082952" y="3359248"/>
            <a:chExt cx="1004697" cy="363671"/>
          </a:xfrm>
        </p:grpSpPr>
        <p:sp>
          <p:nvSpPr>
            <p:cNvPr id="55" name="Freeform 54"/>
            <p:cNvSpPr/>
            <p:nvPr/>
          </p:nvSpPr>
          <p:spPr>
            <a:xfrm>
              <a:off x="6082952" y="3359248"/>
              <a:ext cx="1004697" cy="36367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72" name="TextBox 71"/>
            <p:cNvSpPr txBox="1"/>
            <p:nvPr/>
          </p:nvSpPr>
          <p:spPr>
            <a:xfrm>
              <a:off x="6182388" y="3479997"/>
              <a:ext cx="847730" cy="123111"/>
            </a:xfrm>
            <a:prstGeom prst="rect">
              <a:avLst/>
            </a:prstGeom>
            <a:noFill/>
          </p:spPr>
          <p:txBody>
            <a:bodyPr wrap="square" lIns="0" tIns="0" rIns="0" bIns="0" rtlCol="0">
              <a:spAutoFit/>
            </a:bodyPr>
            <a:lstStyle/>
            <a:p>
              <a:pPr algn="ctr"/>
              <a:r>
                <a:rPr lang="en-US" sz="800" dirty="0" smtClean="0">
                  <a:latin typeface="Book Antiqua" pitchFamily="18" charset="0"/>
                </a:rPr>
                <a:t>Cryopreservation</a:t>
              </a:r>
              <a:endParaRPr lang="en-US" sz="800" dirty="0">
                <a:latin typeface="Book Antiqua" pitchFamily="18" charset="0"/>
              </a:endParaRPr>
            </a:p>
          </p:txBody>
        </p:sp>
      </p:grpSp>
      <p:grpSp>
        <p:nvGrpSpPr>
          <p:cNvPr id="47" name="Group 46"/>
          <p:cNvGrpSpPr/>
          <p:nvPr/>
        </p:nvGrpSpPr>
        <p:grpSpPr>
          <a:xfrm>
            <a:off x="5190317" y="4981258"/>
            <a:ext cx="1004697" cy="309211"/>
            <a:chOff x="5190317" y="4981258"/>
            <a:chExt cx="1004697" cy="309211"/>
          </a:xfrm>
        </p:grpSpPr>
        <p:sp>
          <p:nvSpPr>
            <p:cNvPr id="59" name="Freeform 58"/>
            <p:cNvSpPr/>
            <p:nvPr/>
          </p:nvSpPr>
          <p:spPr>
            <a:xfrm>
              <a:off x="5190317" y="4981258"/>
              <a:ext cx="1004697" cy="30921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73" name="TextBox 72"/>
            <p:cNvSpPr txBox="1"/>
            <p:nvPr/>
          </p:nvSpPr>
          <p:spPr>
            <a:xfrm>
              <a:off x="5258461" y="5094485"/>
              <a:ext cx="904214" cy="123111"/>
            </a:xfrm>
            <a:prstGeom prst="rect">
              <a:avLst/>
            </a:prstGeom>
            <a:noFill/>
          </p:spPr>
          <p:txBody>
            <a:bodyPr wrap="square" lIns="0" tIns="0" rIns="0" bIns="0" rtlCol="0">
              <a:spAutoFit/>
            </a:bodyPr>
            <a:lstStyle/>
            <a:p>
              <a:pPr algn="ctr"/>
              <a:r>
                <a:rPr lang="en-US" sz="800" dirty="0" smtClean="0">
                  <a:latin typeface="Book Antiqua" pitchFamily="18" charset="0"/>
                </a:rPr>
                <a:t>Need for stem cells</a:t>
              </a:r>
              <a:endParaRPr lang="en-US" sz="800" dirty="0">
                <a:latin typeface="Book Antiqua" pitchFamily="18" charset="0"/>
              </a:endParaRPr>
            </a:p>
          </p:txBody>
        </p:sp>
      </p:grpSp>
      <p:grpSp>
        <p:nvGrpSpPr>
          <p:cNvPr id="46" name="Group 45"/>
          <p:cNvGrpSpPr/>
          <p:nvPr/>
        </p:nvGrpSpPr>
        <p:grpSpPr>
          <a:xfrm>
            <a:off x="3600988" y="4981254"/>
            <a:ext cx="1004697" cy="309211"/>
            <a:chOff x="3600988" y="4981254"/>
            <a:chExt cx="1004697" cy="309211"/>
          </a:xfrm>
        </p:grpSpPr>
        <p:sp>
          <p:nvSpPr>
            <p:cNvPr id="61" name="Freeform 60"/>
            <p:cNvSpPr/>
            <p:nvPr/>
          </p:nvSpPr>
          <p:spPr>
            <a:xfrm>
              <a:off x="3600988" y="4981254"/>
              <a:ext cx="1004697" cy="30921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74" name="TextBox 73"/>
            <p:cNvSpPr txBox="1"/>
            <p:nvPr/>
          </p:nvSpPr>
          <p:spPr>
            <a:xfrm>
              <a:off x="3648735" y="5094469"/>
              <a:ext cx="904214" cy="123111"/>
            </a:xfrm>
            <a:prstGeom prst="rect">
              <a:avLst/>
            </a:prstGeom>
            <a:noFill/>
          </p:spPr>
          <p:txBody>
            <a:bodyPr wrap="square" lIns="0" tIns="0" rIns="0" bIns="0" rtlCol="0">
              <a:spAutoFit/>
            </a:bodyPr>
            <a:lstStyle/>
            <a:p>
              <a:pPr algn="ctr"/>
              <a:r>
                <a:rPr lang="en-US" sz="800" dirty="0" smtClean="0">
                  <a:latin typeface="Book Antiqua" pitchFamily="18" charset="0"/>
                </a:rPr>
                <a:t>Stem Cell Retrieval </a:t>
              </a:r>
              <a:endParaRPr lang="en-US" sz="800" dirty="0">
                <a:latin typeface="Book Antiqua" pitchFamily="18" charset="0"/>
              </a:endParaRPr>
            </a:p>
          </p:txBody>
        </p:sp>
      </p:grpSp>
      <p:grpSp>
        <p:nvGrpSpPr>
          <p:cNvPr id="45" name="Group 44"/>
          <p:cNvGrpSpPr/>
          <p:nvPr/>
        </p:nvGrpSpPr>
        <p:grpSpPr>
          <a:xfrm>
            <a:off x="1910871" y="4981229"/>
            <a:ext cx="1004697" cy="309211"/>
            <a:chOff x="1910871" y="4981229"/>
            <a:chExt cx="1004697" cy="309211"/>
          </a:xfrm>
        </p:grpSpPr>
        <p:sp>
          <p:nvSpPr>
            <p:cNvPr id="63" name="Freeform 62"/>
            <p:cNvSpPr/>
            <p:nvPr/>
          </p:nvSpPr>
          <p:spPr>
            <a:xfrm>
              <a:off x="1910871" y="4981229"/>
              <a:ext cx="1004697" cy="309211"/>
            </a:xfrm>
            <a:custGeom>
              <a:avLst/>
              <a:gdLst>
                <a:gd name="connsiteX0" fmla="*/ 0 w 1378565"/>
                <a:gd name="connsiteY0" fmla="*/ 86400 h 864000"/>
                <a:gd name="connsiteX1" fmla="*/ 25306 w 1378565"/>
                <a:gd name="connsiteY1" fmla="*/ 25306 h 864000"/>
                <a:gd name="connsiteX2" fmla="*/ 86400 w 1378565"/>
                <a:gd name="connsiteY2" fmla="*/ 0 h 864000"/>
                <a:gd name="connsiteX3" fmla="*/ 1292165 w 1378565"/>
                <a:gd name="connsiteY3" fmla="*/ 0 h 864000"/>
                <a:gd name="connsiteX4" fmla="*/ 1353259 w 1378565"/>
                <a:gd name="connsiteY4" fmla="*/ 25306 h 864000"/>
                <a:gd name="connsiteX5" fmla="*/ 1378565 w 1378565"/>
                <a:gd name="connsiteY5" fmla="*/ 86400 h 864000"/>
                <a:gd name="connsiteX6" fmla="*/ 1378565 w 1378565"/>
                <a:gd name="connsiteY6" fmla="*/ 777600 h 864000"/>
                <a:gd name="connsiteX7" fmla="*/ 1353259 w 1378565"/>
                <a:gd name="connsiteY7" fmla="*/ 838694 h 864000"/>
                <a:gd name="connsiteX8" fmla="*/ 1292165 w 1378565"/>
                <a:gd name="connsiteY8" fmla="*/ 864000 h 864000"/>
                <a:gd name="connsiteX9" fmla="*/ 86400 w 1378565"/>
                <a:gd name="connsiteY9" fmla="*/ 864000 h 864000"/>
                <a:gd name="connsiteX10" fmla="*/ 25306 w 1378565"/>
                <a:gd name="connsiteY10" fmla="*/ 838694 h 864000"/>
                <a:gd name="connsiteX11" fmla="*/ 0 w 1378565"/>
                <a:gd name="connsiteY11" fmla="*/ 777600 h 864000"/>
                <a:gd name="connsiteX12" fmla="*/ 0 w 1378565"/>
                <a:gd name="connsiteY12" fmla="*/ 86400 h 86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864000">
                  <a:moveTo>
                    <a:pt x="0" y="86400"/>
                  </a:moveTo>
                  <a:cubicBezTo>
                    <a:pt x="0" y="63485"/>
                    <a:pt x="9103" y="41509"/>
                    <a:pt x="25306" y="25306"/>
                  </a:cubicBezTo>
                  <a:cubicBezTo>
                    <a:pt x="41509" y="9103"/>
                    <a:pt x="63485" y="0"/>
                    <a:pt x="86400" y="0"/>
                  </a:cubicBezTo>
                  <a:lnTo>
                    <a:pt x="1292165" y="0"/>
                  </a:lnTo>
                  <a:cubicBezTo>
                    <a:pt x="1315080" y="0"/>
                    <a:pt x="1337056" y="9103"/>
                    <a:pt x="1353259" y="25306"/>
                  </a:cubicBezTo>
                  <a:cubicBezTo>
                    <a:pt x="1369462" y="41509"/>
                    <a:pt x="1378565" y="63485"/>
                    <a:pt x="1378565" y="86400"/>
                  </a:cubicBezTo>
                  <a:lnTo>
                    <a:pt x="1378565" y="777600"/>
                  </a:lnTo>
                  <a:cubicBezTo>
                    <a:pt x="1378565" y="800515"/>
                    <a:pt x="1369462" y="822491"/>
                    <a:pt x="1353259" y="838694"/>
                  </a:cubicBezTo>
                  <a:cubicBezTo>
                    <a:pt x="1337056" y="854897"/>
                    <a:pt x="1315080" y="864000"/>
                    <a:pt x="1292165" y="864000"/>
                  </a:cubicBezTo>
                  <a:lnTo>
                    <a:pt x="86400" y="864000"/>
                  </a:lnTo>
                  <a:cubicBezTo>
                    <a:pt x="63485" y="864000"/>
                    <a:pt x="41509" y="854897"/>
                    <a:pt x="25306" y="838694"/>
                  </a:cubicBezTo>
                  <a:cubicBezTo>
                    <a:pt x="9103" y="822491"/>
                    <a:pt x="0" y="800515"/>
                    <a:pt x="0" y="777600"/>
                  </a:cubicBezTo>
                  <a:lnTo>
                    <a:pt x="0" y="86400"/>
                  </a:lnTo>
                  <a:close/>
                </a:path>
              </a:pathLst>
            </a:custGeom>
            <a:ln w="12700">
              <a:solidFill>
                <a:srgbClr val="FF99CC"/>
              </a:solidFill>
              <a:prstDash val="solid"/>
            </a:ln>
          </p:spPr>
          <p:style>
            <a:lnRef idx="2">
              <a:schemeClr val="accent4"/>
            </a:lnRef>
            <a:fillRef idx="1">
              <a:schemeClr val="lt1"/>
            </a:fillRef>
            <a:effectRef idx="0">
              <a:schemeClr val="accent4"/>
            </a:effectRef>
            <a:fontRef idx="minor">
              <a:schemeClr val="dk1"/>
            </a:fontRef>
          </p:style>
          <p:txBody>
            <a:bodyPr spcFirstLastPara="0" vert="horz" wrap="square" lIns="142240" tIns="142240" rIns="142240" bIns="388774" numCol="1" spcCol="1270" anchor="t" anchorCtr="0">
              <a:noAutofit/>
            </a:bodyPr>
            <a:lstStyle/>
            <a:p>
              <a:pPr lvl="0" algn="l" defTabSz="889000">
                <a:lnSpc>
                  <a:spcPct val="90000"/>
                </a:lnSpc>
                <a:spcBef>
                  <a:spcPct val="0"/>
                </a:spcBef>
                <a:spcAft>
                  <a:spcPct val="35000"/>
                </a:spcAft>
              </a:pPr>
              <a:endParaRPr lang="en-US" sz="2000" kern="1200" dirty="0"/>
            </a:p>
          </p:txBody>
        </p:sp>
        <p:sp>
          <p:nvSpPr>
            <p:cNvPr id="75" name="TextBox 74"/>
            <p:cNvSpPr txBox="1"/>
            <p:nvPr/>
          </p:nvSpPr>
          <p:spPr>
            <a:xfrm>
              <a:off x="1962810" y="5094453"/>
              <a:ext cx="904214" cy="123111"/>
            </a:xfrm>
            <a:prstGeom prst="rect">
              <a:avLst/>
            </a:prstGeom>
            <a:noFill/>
          </p:spPr>
          <p:txBody>
            <a:bodyPr wrap="square" lIns="0" tIns="0" rIns="0" bIns="0" rtlCol="0">
              <a:spAutoFit/>
            </a:bodyPr>
            <a:lstStyle/>
            <a:p>
              <a:pPr algn="ctr"/>
              <a:r>
                <a:rPr lang="en-US" sz="800" dirty="0" smtClean="0">
                  <a:latin typeface="Book Antiqua" pitchFamily="18" charset="0"/>
                </a:rPr>
                <a:t>Transplantation</a:t>
              </a:r>
              <a:endParaRPr lang="en-US" sz="800" dirty="0">
                <a:latin typeface="Book Antiqua" pitchFamily="18" charset="0"/>
              </a:endParaRPr>
            </a:p>
          </p:txBody>
        </p:sp>
      </p:grpSp>
      <p:sp>
        <p:nvSpPr>
          <p:cNvPr id="39" name="Freeform 38"/>
          <p:cNvSpPr/>
          <p:nvPr/>
        </p:nvSpPr>
        <p:spPr>
          <a:xfrm>
            <a:off x="1395357" y="3750245"/>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a:blip r:embed="rId3" cstate="email"/>
            <a:stretch>
              <a:fillRect l="-8000" t="-3000" r="-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50" name="Freeform 49"/>
          <p:cNvSpPr/>
          <p:nvPr/>
        </p:nvSpPr>
        <p:spPr>
          <a:xfrm>
            <a:off x="3009287" y="3750245"/>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dpi="0" rotWithShape="1">
            <a:blip r:embed="rId4" cstate="email"/>
            <a:srcRect/>
            <a:stretch>
              <a:fillRect l="-8000" t="1000" r="-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53" name="Freeform 52"/>
          <p:cNvSpPr/>
          <p:nvPr/>
        </p:nvSpPr>
        <p:spPr>
          <a:xfrm>
            <a:off x="4623218" y="3750245"/>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a:blip r:embed="rId5" cstate="email"/>
            <a:stretch>
              <a:fillRect l="-8000" t="1000" r="-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56" name="Freeform 55"/>
          <p:cNvSpPr/>
          <p:nvPr/>
        </p:nvSpPr>
        <p:spPr>
          <a:xfrm>
            <a:off x="6288733" y="3761127"/>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a:blip r:embed="rId6" cstate="email"/>
            <a:stretch>
              <a:fillRect l="-8000" t="1000" r="-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64" name="Freeform 63"/>
          <p:cNvSpPr/>
          <p:nvPr/>
        </p:nvSpPr>
        <p:spPr>
          <a:xfrm>
            <a:off x="2116652" y="5383108"/>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a:blip r:embed="rId7" cstate="email"/>
            <a:stretch>
              <a:fillRect l="-8000" t="1000" r="-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62" name="Freeform 61"/>
          <p:cNvSpPr/>
          <p:nvPr/>
        </p:nvSpPr>
        <p:spPr>
          <a:xfrm>
            <a:off x="3806769" y="5383133"/>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dpi="0" rotWithShape="1">
            <a:blip r:embed="rId8" cstate="email"/>
            <a:srcRect/>
            <a:stretch>
              <a:fillRect l="1000" t="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sp>
        <p:nvSpPr>
          <p:cNvPr id="60" name="Freeform 59"/>
          <p:cNvSpPr/>
          <p:nvPr/>
        </p:nvSpPr>
        <p:spPr>
          <a:xfrm>
            <a:off x="5396098" y="5383137"/>
            <a:ext cx="1004697" cy="839576"/>
          </a:xfrm>
          <a:custGeom>
            <a:avLst/>
            <a:gdLst>
              <a:gd name="connsiteX0" fmla="*/ 0 w 1378565"/>
              <a:gd name="connsiteY0" fmla="*/ 115200 h 1152000"/>
              <a:gd name="connsiteX1" fmla="*/ 33741 w 1378565"/>
              <a:gd name="connsiteY1" fmla="*/ 33741 h 1152000"/>
              <a:gd name="connsiteX2" fmla="*/ 115200 w 1378565"/>
              <a:gd name="connsiteY2" fmla="*/ 0 h 1152000"/>
              <a:gd name="connsiteX3" fmla="*/ 1263365 w 1378565"/>
              <a:gd name="connsiteY3" fmla="*/ 0 h 1152000"/>
              <a:gd name="connsiteX4" fmla="*/ 1344824 w 1378565"/>
              <a:gd name="connsiteY4" fmla="*/ 33741 h 1152000"/>
              <a:gd name="connsiteX5" fmla="*/ 1378565 w 1378565"/>
              <a:gd name="connsiteY5" fmla="*/ 115200 h 1152000"/>
              <a:gd name="connsiteX6" fmla="*/ 1378565 w 1378565"/>
              <a:gd name="connsiteY6" fmla="*/ 1036800 h 1152000"/>
              <a:gd name="connsiteX7" fmla="*/ 1344824 w 1378565"/>
              <a:gd name="connsiteY7" fmla="*/ 1118259 h 1152000"/>
              <a:gd name="connsiteX8" fmla="*/ 1263365 w 1378565"/>
              <a:gd name="connsiteY8" fmla="*/ 1152000 h 1152000"/>
              <a:gd name="connsiteX9" fmla="*/ 115200 w 1378565"/>
              <a:gd name="connsiteY9" fmla="*/ 1152000 h 1152000"/>
              <a:gd name="connsiteX10" fmla="*/ 33741 w 1378565"/>
              <a:gd name="connsiteY10" fmla="*/ 1118259 h 1152000"/>
              <a:gd name="connsiteX11" fmla="*/ 0 w 1378565"/>
              <a:gd name="connsiteY11" fmla="*/ 1036800 h 1152000"/>
              <a:gd name="connsiteX12" fmla="*/ 0 w 1378565"/>
              <a:gd name="connsiteY12" fmla="*/ 115200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152000">
                <a:moveTo>
                  <a:pt x="0" y="115200"/>
                </a:moveTo>
                <a:cubicBezTo>
                  <a:pt x="0" y="84647"/>
                  <a:pt x="12137" y="55345"/>
                  <a:pt x="33741" y="33741"/>
                </a:cubicBezTo>
                <a:cubicBezTo>
                  <a:pt x="55345" y="12137"/>
                  <a:pt x="84647" y="0"/>
                  <a:pt x="115200" y="0"/>
                </a:cubicBezTo>
                <a:lnTo>
                  <a:pt x="1263365" y="0"/>
                </a:lnTo>
                <a:cubicBezTo>
                  <a:pt x="1293918" y="0"/>
                  <a:pt x="1323220" y="12137"/>
                  <a:pt x="1344824" y="33741"/>
                </a:cubicBezTo>
                <a:cubicBezTo>
                  <a:pt x="1366428" y="55345"/>
                  <a:pt x="1378565" y="84647"/>
                  <a:pt x="1378565" y="115200"/>
                </a:cubicBezTo>
                <a:lnTo>
                  <a:pt x="1378565" y="1036800"/>
                </a:lnTo>
                <a:cubicBezTo>
                  <a:pt x="1378565" y="1067353"/>
                  <a:pt x="1366428" y="1096655"/>
                  <a:pt x="1344824" y="1118259"/>
                </a:cubicBezTo>
                <a:cubicBezTo>
                  <a:pt x="1323220" y="1139863"/>
                  <a:pt x="1293918" y="1152000"/>
                  <a:pt x="1263365" y="1152000"/>
                </a:cubicBezTo>
                <a:lnTo>
                  <a:pt x="115200" y="1152000"/>
                </a:lnTo>
                <a:cubicBezTo>
                  <a:pt x="84647" y="1152000"/>
                  <a:pt x="55345" y="1139863"/>
                  <a:pt x="33741" y="1118259"/>
                </a:cubicBezTo>
                <a:cubicBezTo>
                  <a:pt x="12137" y="1096655"/>
                  <a:pt x="0" y="1067353"/>
                  <a:pt x="0" y="1036800"/>
                </a:cubicBezTo>
                <a:lnTo>
                  <a:pt x="0" y="115200"/>
                </a:lnTo>
                <a:close/>
              </a:path>
            </a:pathLst>
          </a:custGeom>
          <a:blipFill>
            <a:blip r:embed="rId9" cstate="email"/>
            <a:stretch>
              <a:fillRect l="1000" t="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175981" tIns="175981" rIns="175981" bIns="175981"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p:txBody>
      </p:sp>
      <p:cxnSp>
        <p:nvCxnSpPr>
          <p:cNvPr id="80" name="Straight Arrow Connector 79"/>
          <p:cNvCxnSpPr/>
          <p:nvPr/>
        </p:nvCxnSpPr>
        <p:spPr>
          <a:xfrm>
            <a:off x="2405743" y="3614065"/>
            <a:ext cx="272143"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81" name="Straight Arrow Connector 80"/>
          <p:cNvCxnSpPr/>
          <p:nvPr/>
        </p:nvCxnSpPr>
        <p:spPr>
          <a:xfrm>
            <a:off x="3962400" y="3614065"/>
            <a:ext cx="272143"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82" name="Straight Arrow Connector 81"/>
          <p:cNvCxnSpPr/>
          <p:nvPr/>
        </p:nvCxnSpPr>
        <p:spPr>
          <a:xfrm flipH="1">
            <a:off x="4735287" y="5214265"/>
            <a:ext cx="32657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83" name="Straight Arrow Connector 82"/>
          <p:cNvCxnSpPr/>
          <p:nvPr/>
        </p:nvCxnSpPr>
        <p:spPr>
          <a:xfrm flipH="1">
            <a:off x="6422571" y="4844151"/>
            <a:ext cx="217715" cy="261257"/>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87" name="Straight Arrow Connector 86"/>
          <p:cNvCxnSpPr/>
          <p:nvPr/>
        </p:nvCxnSpPr>
        <p:spPr>
          <a:xfrm flipH="1">
            <a:off x="3145973" y="5214265"/>
            <a:ext cx="32657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88" name="Straight Arrow Connector 87"/>
          <p:cNvCxnSpPr/>
          <p:nvPr/>
        </p:nvCxnSpPr>
        <p:spPr>
          <a:xfrm>
            <a:off x="5617028" y="3614065"/>
            <a:ext cx="272143"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grpSp>
        <p:nvGrpSpPr>
          <p:cNvPr id="51" name="Group 12"/>
          <p:cNvGrpSpPr>
            <a:grpSpLocks/>
          </p:cNvGrpSpPr>
          <p:nvPr/>
        </p:nvGrpSpPr>
        <p:grpSpPr bwMode="auto">
          <a:xfrm>
            <a:off x="7971433" y="6313715"/>
            <a:ext cx="792534" cy="337457"/>
            <a:chOff x="3815594" y="5067857"/>
            <a:chExt cx="2249487" cy="836610"/>
          </a:xfrm>
          <a:effectLst/>
        </p:grpSpPr>
        <p:pic>
          <p:nvPicPr>
            <p:cNvPr id="54" name="Picture 13" descr="logo.png"/>
            <p:cNvPicPr>
              <a:picLocks noChangeAspect="1"/>
            </p:cNvPicPr>
            <p:nvPr/>
          </p:nvPicPr>
          <p:blipFill>
            <a:blip r:embed="rId10" cstate="email"/>
            <a:srcRect/>
            <a:stretch>
              <a:fillRect/>
            </a:stretch>
          </p:blipFill>
          <p:spPr bwMode="auto">
            <a:xfrm>
              <a:off x="4055306" y="5067857"/>
              <a:ext cx="284163" cy="241299"/>
            </a:xfrm>
            <a:prstGeom prst="rect">
              <a:avLst/>
            </a:prstGeom>
            <a:noFill/>
            <a:ln w="9525">
              <a:noFill/>
              <a:miter lim="800000"/>
              <a:headEnd/>
              <a:tailEnd/>
            </a:ln>
          </p:spPr>
        </p:pic>
        <p:pic>
          <p:nvPicPr>
            <p:cNvPr id="65" name="Picture 14" descr="logo 1.png"/>
            <p:cNvPicPr>
              <a:picLocks noChangeAspect="1"/>
            </p:cNvPicPr>
            <p:nvPr/>
          </p:nvPicPr>
          <p:blipFill>
            <a:blip r:embed="rId11" cstate="email"/>
            <a:srcRect/>
            <a:stretch>
              <a:fillRect/>
            </a:stretch>
          </p:blipFill>
          <p:spPr bwMode="auto">
            <a:xfrm>
              <a:off x="4144205" y="5085319"/>
              <a:ext cx="166689" cy="204788"/>
            </a:xfrm>
            <a:prstGeom prst="rect">
              <a:avLst/>
            </a:prstGeom>
            <a:noFill/>
            <a:ln w="9525">
              <a:noFill/>
              <a:miter lim="800000"/>
              <a:headEnd/>
              <a:tailEnd/>
            </a:ln>
          </p:spPr>
        </p:pic>
        <p:pic>
          <p:nvPicPr>
            <p:cNvPr id="66" name="Picture 35" descr="logo 2.png"/>
            <p:cNvPicPr>
              <a:picLocks noChangeAspect="1"/>
            </p:cNvPicPr>
            <p:nvPr/>
          </p:nvPicPr>
          <p:blipFill>
            <a:blip r:embed="rId12" cstate="email"/>
            <a:srcRect/>
            <a:stretch>
              <a:fillRect/>
            </a:stretch>
          </p:blipFill>
          <p:spPr bwMode="auto">
            <a:xfrm>
              <a:off x="3931481" y="5228195"/>
              <a:ext cx="2057401" cy="461962"/>
            </a:xfrm>
            <a:prstGeom prst="rect">
              <a:avLst/>
            </a:prstGeom>
            <a:noFill/>
            <a:ln w="9525">
              <a:noFill/>
              <a:miter lim="800000"/>
              <a:headEnd/>
              <a:tailEnd/>
            </a:ln>
          </p:spPr>
        </p:pic>
        <p:pic>
          <p:nvPicPr>
            <p:cNvPr id="67" name="Picture 17" descr="logo 5.png"/>
            <p:cNvPicPr>
              <a:picLocks noChangeAspect="1"/>
            </p:cNvPicPr>
            <p:nvPr/>
          </p:nvPicPr>
          <p:blipFill>
            <a:blip r:embed="rId13"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24</a:t>
            </a:fld>
            <a:endParaRPr lang="en-US" dirty="0">
              <a:solidFill>
                <a:srgbClr val="800080"/>
              </a:solidFill>
              <a:latin typeface="Book Antiqua" pitchFamily="18" charset="0"/>
            </a:endParaRPr>
          </a:p>
        </p:txBody>
      </p:sp>
      <p:sp>
        <p:nvSpPr>
          <p:cNvPr id="14" name="TextBox 13"/>
          <p:cNvSpPr txBox="1"/>
          <p:nvPr/>
        </p:nvSpPr>
        <p:spPr>
          <a:xfrm>
            <a:off x="542451" y="494952"/>
            <a:ext cx="5261377"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CFU </a:t>
            </a:r>
            <a:r>
              <a:rPr lang="en-US" sz="2400" b="1" dirty="0" smtClean="0">
                <a:solidFill>
                  <a:schemeClr val="bg1">
                    <a:lumMod val="95000"/>
                  </a:schemeClr>
                </a:solidFill>
                <a:effectLst>
                  <a:outerShdw blurRad="38100" dist="38100" dir="2700000" algn="tl">
                    <a:srgbClr val="000000">
                      <a:alpha val="43137"/>
                    </a:srgbClr>
                  </a:outerShdw>
                </a:effectLst>
                <a:latin typeface="Book Antiqua" pitchFamily="18" charset="0"/>
              </a:rPr>
              <a:t>(Colony Forming Unit Assay)</a:t>
            </a:r>
            <a:endParaRPr lang="en-US" sz="24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40" name="Rectangle 39"/>
          <p:cNvSpPr/>
          <p:nvPr/>
        </p:nvSpPr>
        <p:spPr>
          <a:xfrm>
            <a:off x="4397833" y="2331114"/>
            <a:ext cx="4474027" cy="507831"/>
          </a:xfrm>
          <a:prstGeom prst="rect">
            <a:avLst/>
          </a:prstGeom>
        </p:spPr>
        <p:txBody>
          <a:bodyPr wrap="square" lIns="0" tIns="0" rIns="0" bIns="0">
            <a:spAutoFit/>
          </a:bodyPr>
          <a:lstStyle/>
          <a:p>
            <a:pPr algn="just"/>
            <a:r>
              <a:rPr lang="en-US" sz="1100" dirty="0" smtClean="0">
                <a:latin typeface="Book Antiqua" pitchFamily="18" charset="0"/>
              </a:rPr>
              <a:t>The silent hero that “determines the potency, differentiation and future viability” of the cryopreserved stem cells is the Colony Forming Unit Assay (CFU), commonly referred to as the HSC Potency Assay. </a:t>
            </a:r>
            <a:endParaRPr lang="en-US" sz="1100" dirty="0">
              <a:latin typeface="Book Antiqua" pitchFamily="18" charset="0"/>
            </a:endParaRPr>
          </a:p>
        </p:txBody>
      </p:sp>
      <p:sp>
        <p:nvSpPr>
          <p:cNvPr id="43" name="Rectangle 42"/>
          <p:cNvSpPr/>
          <p:nvPr/>
        </p:nvSpPr>
        <p:spPr>
          <a:xfrm>
            <a:off x="4382186" y="3289444"/>
            <a:ext cx="4490356" cy="507831"/>
          </a:xfrm>
          <a:prstGeom prst="rect">
            <a:avLst/>
          </a:prstGeom>
        </p:spPr>
        <p:txBody>
          <a:bodyPr wrap="square" lIns="0" tIns="0" rIns="0" bIns="0">
            <a:spAutoFit/>
          </a:bodyPr>
          <a:lstStyle/>
          <a:p>
            <a:pPr algn="just"/>
            <a:r>
              <a:rPr lang="en-US" sz="1100" dirty="0" smtClean="0">
                <a:latin typeface="Book Antiqua" pitchFamily="18" charset="0"/>
              </a:rPr>
              <a:t>A CFU assay typically lasts for 14 days during which real time HSC cell differentiation or cell culture is carried out to determine whether or not HSCs in a given sample differentiate into different colonies of cells.</a:t>
            </a:r>
            <a:endParaRPr lang="en-US" sz="1100" dirty="0">
              <a:latin typeface="Book Antiqua" pitchFamily="18" charset="0"/>
            </a:endParaRPr>
          </a:p>
        </p:txBody>
      </p:sp>
      <p:sp>
        <p:nvSpPr>
          <p:cNvPr id="44" name="Rectangle 43"/>
          <p:cNvSpPr/>
          <p:nvPr/>
        </p:nvSpPr>
        <p:spPr>
          <a:xfrm>
            <a:off x="4341094" y="4295693"/>
            <a:ext cx="4583836" cy="507831"/>
          </a:xfrm>
          <a:prstGeom prst="rect">
            <a:avLst/>
          </a:prstGeom>
        </p:spPr>
        <p:txBody>
          <a:bodyPr wrap="square" lIns="0" tIns="0" rIns="0" bIns="0">
            <a:spAutoFit/>
          </a:bodyPr>
          <a:lstStyle/>
          <a:p>
            <a:pPr algn="just"/>
            <a:r>
              <a:rPr lang="en-US" sz="1100" dirty="0" smtClean="0">
                <a:latin typeface="Book Antiqua" pitchFamily="18" charset="0"/>
              </a:rPr>
              <a:t> </a:t>
            </a:r>
            <a:r>
              <a:rPr lang="en-US" sz="1100" b="1" dirty="0" smtClean="0">
                <a:latin typeface="Book Antiqua" pitchFamily="18" charset="0"/>
              </a:rPr>
              <a:t>BABYCELL</a:t>
            </a:r>
            <a:r>
              <a:rPr lang="en-US" sz="1000" b="1" baseline="30000" dirty="0" smtClean="0">
                <a:latin typeface="Book Antiqua" pitchFamily="18" charset="0"/>
              </a:rPr>
              <a:t>™</a:t>
            </a:r>
            <a:r>
              <a:rPr lang="en-US" sz="1100" b="1" baseline="30000" dirty="0" smtClean="0">
                <a:latin typeface="Book Antiqua" pitchFamily="18" charset="0"/>
              </a:rPr>
              <a:t> </a:t>
            </a:r>
            <a:r>
              <a:rPr lang="en-US" sz="1100" dirty="0" smtClean="0">
                <a:latin typeface="Book Antiqua" pitchFamily="18" charset="0"/>
              </a:rPr>
              <a:t>is proud to be the </a:t>
            </a:r>
            <a:r>
              <a:rPr lang="en-US" sz="1100" u="sng" dirty="0" smtClean="0">
                <a:latin typeface="Book Antiqua" pitchFamily="18" charset="0"/>
              </a:rPr>
              <a:t>only cord blood bank in India </a:t>
            </a:r>
            <a:r>
              <a:rPr lang="en-US" sz="1100" dirty="0" smtClean="0">
                <a:latin typeface="Book Antiqua" pitchFamily="18" charset="0"/>
              </a:rPr>
              <a:t>that performs the CFU assay and provides the test results on a client's CRYOPRESERVATION CERTIFICATE !</a:t>
            </a:r>
            <a:endParaRPr lang="en-US" sz="1100" dirty="0">
              <a:latin typeface="Book Antiqua" pitchFamily="18" charset="0"/>
            </a:endParaRPr>
          </a:p>
        </p:txBody>
      </p:sp>
      <p:sp>
        <p:nvSpPr>
          <p:cNvPr id="82" name="Freeform 81"/>
          <p:cNvSpPr/>
          <p:nvPr/>
        </p:nvSpPr>
        <p:spPr>
          <a:xfrm rot="2562409">
            <a:off x="1630217" y="4854410"/>
            <a:ext cx="984243" cy="297453"/>
          </a:xfrm>
          <a:custGeom>
            <a:avLst/>
            <a:gdLst/>
            <a:ahLst/>
            <a:cxnLst/>
            <a:rect l="0" t="0" r="0" b="0"/>
            <a:pathLst>
              <a:path>
                <a:moveTo>
                  <a:pt x="0" y="32607"/>
                </a:moveTo>
                <a:lnTo>
                  <a:pt x="418400" y="32607"/>
                </a:lnTo>
              </a:path>
            </a:pathLst>
          </a:custGeom>
        </p:spPr>
        <p:style>
          <a:lnRef idx="2">
            <a:schemeClr val="accent4"/>
          </a:lnRef>
          <a:fillRef idx="0">
            <a:schemeClr val="accent4"/>
          </a:fillRef>
          <a:effectRef idx="1">
            <a:schemeClr val="accent4"/>
          </a:effectRef>
          <a:fontRef idx="minor">
            <a:schemeClr val="tx1"/>
          </a:fontRef>
        </p:style>
      </p:sp>
      <p:sp>
        <p:nvSpPr>
          <p:cNvPr id="83" name="Freeform 82"/>
          <p:cNvSpPr/>
          <p:nvPr/>
        </p:nvSpPr>
        <p:spPr>
          <a:xfrm>
            <a:off x="2180670" y="3887984"/>
            <a:ext cx="1224542" cy="98942"/>
          </a:xfrm>
          <a:custGeom>
            <a:avLst/>
            <a:gdLst/>
            <a:ahLst/>
            <a:cxnLst/>
            <a:rect l="0" t="0" r="0" b="0"/>
            <a:pathLst>
              <a:path>
                <a:moveTo>
                  <a:pt x="0" y="32607"/>
                </a:moveTo>
                <a:lnTo>
                  <a:pt x="465274" y="32607"/>
                </a:lnTo>
              </a:path>
            </a:pathLst>
          </a:custGeom>
        </p:spPr>
        <p:style>
          <a:lnRef idx="2">
            <a:schemeClr val="accent4"/>
          </a:lnRef>
          <a:fillRef idx="0">
            <a:schemeClr val="accent4"/>
          </a:fillRef>
          <a:effectRef idx="1">
            <a:schemeClr val="accent4"/>
          </a:effectRef>
          <a:fontRef idx="minor">
            <a:schemeClr val="tx1"/>
          </a:fontRef>
        </p:style>
      </p:sp>
      <p:sp>
        <p:nvSpPr>
          <p:cNvPr id="84" name="Freeform 83"/>
          <p:cNvSpPr/>
          <p:nvPr/>
        </p:nvSpPr>
        <p:spPr>
          <a:xfrm rot="19037591">
            <a:off x="1914189" y="2922094"/>
            <a:ext cx="557872" cy="213592"/>
          </a:xfrm>
          <a:custGeom>
            <a:avLst/>
            <a:gdLst/>
            <a:ahLst/>
            <a:cxnLst/>
            <a:rect l="0" t="0" r="0" b="0"/>
            <a:pathLst>
              <a:path>
                <a:moveTo>
                  <a:pt x="0" y="32607"/>
                </a:moveTo>
                <a:lnTo>
                  <a:pt x="418400" y="32607"/>
                </a:lnTo>
              </a:path>
            </a:pathLst>
          </a:custGeom>
        </p:spPr>
        <p:style>
          <a:lnRef idx="2">
            <a:schemeClr val="accent4"/>
          </a:lnRef>
          <a:fillRef idx="0">
            <a:schemeClr val="accent4"/>
          </a:fillRef>
          <a:effectRef idx="1">
            <a:schemeClr val="accent4"/>
          </a:effectRef>
          <a:fontRef idx="minor">
            <a:schemeClr val="tx1"/>
          </a:fontRef>
        </p:style>
      </p:sp>
      <p:sp>
        <p:nvSpPr>
          <p:cNvPr id="86" name="Freeform 85"/>
          <p:cNvSpPr/>
          <p:nvPr/>
        </p:nvSpPr>
        <p:spPr>
          <a:xfrm>
            <a:off x="1998281" y="1530784"/>
            <a:ext cx="1423292" cy="1447800"/>
          </a:xfrm>
          <a:custGeom>
            <a:avLst/>
            <a:gdLst>
              <a:gd name="connsiteX0" fmla="*/ 0 w 797465"/>
              <a:gd name="connsiteY0" fmla="*/ 398733 h 797465"/>
              <a:gd name="connsiteX1" fmla="*/ 116787 w 797465"/>
              <a:gd name="connsiteY1" fmla="*/ 116786 h 797465"/>
              <a:gd name="connsiteX2" fmla="*/ 398734 w 797465"/>
              <a:gd name="connsiteY2" fmla="*/ 0 h 797465"/>
              <a:gd name="connsiteX3" fmla="*/ 680681 w 797465"/>
              <a:gd name="connsiteY3" fmla="*/ 116787 h 797465"/>
              <a:gd name="connsiteX4" fmla="*/ 797467 w 797465"/>
              <a:gd name="connsiteY4" fmla="*/ 398734 h 797465"/>
              <a:gd name="connsiteX5" fmla="*/ 680681 w 797465"/>
              <a:gd name="connsiteY5" fmla="*/ 680681 h 797465"/>
              <a:gd name="connsiteX6" fmla="*/ 398734 w 797465"/>
              <a:gd name="connsiteY6" fmla="*/ 797467 h 797465"/>
              <a:gd name="connsiteX7" fmla="*/ 116787 w 797465"/>
              <a:gd name="connsiteY7" fmla="*/ 680681 h 797465"/>
              <a:gd name="connsiteX8" fmla="*/ 1 w 797465"/>
              <a:gd name="connsiteY8" fmla="*/ 398734 h 797465"/>
              <a:gd name="connsiteX9" fmla="*/ 0 w 797465"/>
              <a:gd name="connsiteY9" fmla="*/ 398733 h 79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7465" h="797465">
                <a:moveTo>
                  <a:pt x="0" y="398733"/>
                </a:moveTo>
                <a:cubicBezTo>
                  <a:pt x="0" y="292982"/>
                  <a:pt x="42010" y="191563"/>
                  <a:pt x="116787" y="116786"/>
                </a:cubicBezTo>
                <a:cubicBezTo>
                  <a:pt x="191564" y="42009"/>
                  <a:pt x="292983" y="0"/>
                  <a:pt x="398734" y="0"/>
                </a:cubicBezTo>
                <a:cubicBezTo>
                  <a:pt x="504485" y="0"/>
                  <a:pt x="605904" y="42010"/>
                  <a:pt x="680681" y="116787"/>
                </a:cubicBezTo>
                <a:cubicBezTo>
                  <a:pt x="755458" y="191564"/>
                  <a:pt x="797467" y="292983"/>
                  <a:pt x="797467" y="398734"/>
                </a:cubicBezTo>
                <a:cubicBezTo>
                  <a:pt x="797467" y="504485"/>
                  <a:pt x="755458" y="605904"/>
                  <a:pt x="680681" y="680681"/>
                </a:cubicBezTo>
                <a:cubicBezTo>
                  <a:pt x="605904" y="755458"/>
                  <a:pt x="504485" y="797467"/>
                  <a:pt x="398734" y="797467"/>
                </a:cubicBezTo>
                <a:cubicBezTo>
                  <a:pt x="292983" y="797467"/>
                  <a:pt x="191564" y="755458"/>
                  <a:pt x="116787" y="680681"/>
                </a:cubicBezTo>
                <a:cubicBezTo>
                  <a:pt x="42010" y="605904"/>
                  <a:pt x="1" y="504485"/>
                  <a:pt x="1" y="398734"/>
                </a:cubicBezTo>
                <a:lnTo>
                  <a:pt x="0" y="398733"/>
                </a:lnTo>
                <a:close/>
              </a:path>
            </a:pathLst>
          </a:custGeom>
          <a:blipFill dpi="0" rotWithShape="1">
            <a:blip r:embed="rId3" cstate="email"/>
            <a:srcRect/>
            <a:stretch>
              <a:fillRect l="-1000" t="1000"/>
            </a:stretch>
          </a:blipFill>
        </p:spPr>
        <p:style>
          <a:lnRef idx="2">
            <a:schemeClr val="accent4"/>
          </a:lnRef>
          <a:fillRef idx="1">
            <a:schemeClr val="lt1"/>
          </a:fillRef>
          <a:effectRef idx="0">
            <a:schemeClr val="accent4"/>
          </a:effectRef>
          <a:fontRef idx="minor">
            <a:schemeClr val="dk1"/>
          </a:fontRef>
        </p:style>
        <p:txBody>
          <a:bodyPr spcFirstLastPara="0" vert="horz" wrap="square" lIns="128216" tIns="128216" rIns="128216" bIns="128216" numCol="1" spcCol="1270" anchor="ctr" anchorCtr="0">
            <a:noAutofit/>
          </a:bodyPr>
          <a:lstStyle/>
          <a:p>
            <a:pPr lvl="0" algn="ctr" defTabSz="800100">
              <a:lnSpc>
                <a:spcPct val="90000"/>
              </a:lnSpc>
              <a:spcBef>
                <a:spcPct val="0"/>
              </a:spcBef>
              <a:spcAft>
                <a:spcPct val="35000"/>
              </a:spcAft>
            </a:pPr>
            <a:endParaRPr lang="en-US" sz="1800" kern="1200" dirty="0"/>
          </a:p>
        </p:txBody>
      </p:sp>
      <p:sp>
        <p:nvSpPr>
          <p:cNvPr id="87" name="Freeform 86"/>
          <p:cNvSpPr/>
          <p:nvPr/>
        </p:nvSpPr>
        <p:spPr>
          <a:xfrm>
            <a:off x="2518266" y="3211286"/>
            <a:ext cx="1423292" cy="1447800"/>
          </a:xfrm>
          <a:custGeom>
            <a:avLst/>
            <a:gdLst>
              <a:gd name="connsiteX0" fmla="*/ 0 w 797465"/>
              <a:gd name="connsiteY0" fmla="*/ 398733 h 797465"/>
              <a:gd name="connsiteX1" fmla="*/ 116787 w 797465"/>
              <a:gd name="connsiteY1" fmla="*/ 116786 h 797465"/>
              <a:gd name="connsiteX2" fmla="*/ 398734 w 797465"/>
              <a:gd name="connsiteY2" fmla="*/ 0 h 797465"/>
              <a:gd name="connsiteX3" fmla="*/ 680681 w 797465"/>
              <a:gd name="connsiteY3" fmla="*/ 116787 h 797465"/>
              <a:gd name="connsiteX4" fmla="*/ 797467 w 797465"/>
              <a:gd name="connsiteY4" fmla="*/ 398734 h 797465"/>
              <a:gd name="connsiteX5" fmla="*/ 680681 w 797465"/>
              <a:gd name="connsiteY5" fmla="*/ 680681 h 797465"/>
              <a:gd name="connsiteX6" fmla="*/ 398734 w 797465"/>
              <a:gd name="connsiteY6" fmla="*/ 797467 h 797465"/>
              <a:gd name="connsiteX7" fmla="*/ 116787 w 797465"/>
              <a:gd name="connsiteY7" fmla="*/ 680681 h 797465"/>
              <a:gd name="connsiteX8" fmla="*/ 1 w 797465"/>
              <a:gd name="connsiteY8" fmla="*/ 398734 h 797465"/>
              <a:gd name="connsiteX9" fmla="*/ 0 w 797465"/>
              <a:gd name="connsiteY9" fmla="*/ 398733 h 79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7465" h="797465">
                <a:moveTo>
                  <a:pt x="0" y="398733"/>
                </a:moveTo>
                <a:cubicBezTo>
                  <a:pt x="0" y="292982"/>
                  <a:pt x="42010" y="191563"/>
                  <a:pt x="116787" y="116786"/>
                </a:cubicBezTo>
                <a:cubicBezTo>
                  <a:pt x="191564" y="42009"/>
                  <a:pt x="292983" y="0"/>
                  <a:pt x="398734" y="0"/>
                </a:cubicBezTo>
                <a:cubicBezTo>
                  <a:pt x="504485" y="0"/>
                  <a:pt x="605904" y="42010"/>
                  <a:pt x="680681" y="116787"/>
                </a:cubicBezTo>
                <a:cubicBezTo>
                  <a:pt x="755458" y="191564"/>
                  <a:pt x="797467" y="292983"/>
                  <a:pt x="797467" y="398734"/>
                </a:cubicBezTo>
                <a:cubicBezTo>
                  <a:pt x="797467" y="504485"/>
                  <a:pt x="755458" y="605904"/>
                  <a:pt x="680681" y="680681"/>
                </a:cubicBezTo>
                <a:cubicBezTo>
                  <a:pt x="605904" y="755458"/>
                  <a:pt x="504485" y="797467"/>
                  <a:pt x="398734" y="797467"/>
                </a:cubicBezTo>
                <a:cubicBezTo>
                  <a:pt x="292983" y="797467"/>
                  <a:pt x="191564" y="755458"/>
                  <a:pt x="116787" y="680681"/>
                </a:cubicBezTo>
                <a:cubicBezTo>
                  <a:pt x="42010" y="605904"/>
                  <a:pt x="1" y="504485"/>
                  <a:pt x="1" y="398734"/>
                </a:cubicBezTo>
                <a:lnTo>
                  <a:pt x="0" y="398733"/>
                </a:lnTo>
                <a:close/>
              </a:path>
            </a:pathLst>
          </a:custGeom>
          <a:blipFill dpi="0" rotWithShape="1">
            <a:blip r:embed="rId4" cstate="email"/>
            <a:srcRect/>
            <a:stretch>
              <a:fillRect l="-2000" t="1000"/>
            </a:stretch>
          </a:blipFill>
        </p:spPr>
        <p:style>
          <a:lnRef idx="2">
            <a:schemeClr val="accent4"/>
          </a:lnRef>
          <a:fillRef idx="1">
            <a:schemeClr val="lt1"/>
          </a:fillRef>
          <a:effectRef idx="0">
            <a:schemeClr val="accent4"/>
          </a:effectRef>
          <a:fontRef idx="minor">
            <a:schemeClr val="dk1"/>
          </a:fontRef>
        </p:style>
        <p:txBody>
          <a:bodyPr spcFirstLastPara="0" vert="horz" wrap="square" lIns="128216" tIns="128216" rIns="128216" bIns="128216" numCol="1" spcCol="1270" anchor="ctr" anchorCtr="0">
            <a:noAutofit/>
          </a:bodyPr>
          <a:lstStyle/>
          <a:p>
            <a:pPr lvl="0" algn="ctr" defTabSz="800100">
              <a:lnSpc>
                <a:spcPct val="90000"/>
              </a:lnSpc>
              <a:spcBef>
                <a:spcPct val="0"/>
              </a:spcBef>
              <a:spcAft>
                <a:spcPct val="35000"/>
              </a:spcAft>
            </a:pPr>
            <a:endParaRPr lang="en-US" sz="1800" kern="1200" dirty="0"/>
          </a:p>
        </p:txBody>
      </p:sp>
      <p:sp>
        <p:nvSpPr>
          <p:cNvPr id="88" name="Freeform 87"/>
          <p:cNvSpPr/>
          <p:nvPr/>
        </p:nvSpPr>
        <p:spPr>
          <a:xfrm>
            <a:off x="1889427" y="4902672"/>
            <a:ext cx="1423292" cy="1447800"/>
          </a:xfrm>
          <a:custGeom>
            <a:avLst/>
            <a:gdLst>
              <a:gd name="connsiteX0" fmla="*/ 0 w 797465"/>
              <a:gd name="connsiteY0" fmla="*/ 398733 h 797465"/>
              <a:gd name="connsiteX1" fmla="*/ 116787 w 797465"/>
              <a:gd name="connsiteY1" fmla="*/ 116786 h 797465"/>
              <a:gd name="connsiteX2" fmla="*/ 398734 w 797465"/>
              <a:gd name="connsiteY2" fmla="*/ 0 h 797465"/>
              <a:gd name="connsiteX3" fmla="*/ 680681 w 797465"/>
              <a:gd name="connsiteY3" fmla="*/ 116787 h 797465"/>
              <a:gd name="connsiteX4" fmla="*/ 797467 w 797465"/>
              <a:gd name="connsiteY4" fmla="*/ 398734 h 797465"/>
              <a:gd name="connsiteX5" fmla="*/ 680681 w 797465"/>
              <a:gd name="connsiteY5" fmla="*/ 680681 h 797465"/>
              <a:gd name="connsiteX6" fmla="*/ 398734 w 797465"/>
              <a:gd name="connsiteY6" fmla="*/ 797467 h 797465"/>
              <a:gd name="connsiteX7" fmla="*/ 116787 w 797465"/>
              <a:gd name="connsiteY7" fmla="*/ 680681 h 797465"/>
              <a:gd name="connsiteX8" fmla="*/ 1 w 797465"/>
              <a:gd name="connsiteY8" fmla="*/ 398734 h 797465"/>
              <a:gd name="connsiteX9" fmla="*/ 0 w 797465"/>
              <a:gd name="connsiteY9" fmla="*/ 398733 h 79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7465" h="797465">
                <a:moveTo>
                  <a:pt x="0" y="398733"/>
                </a:moveTo>
                <a:cubicBezTo>
                  <a:pt x="0" y="292982"/>
                  <a:pt x="42010" y="191563"/>
                  <a:pt x="116787" y="116786"/>
                </a:cubicBezTo>
                <a:cubicBezTo>
                  <a:pt x="191564" y="42009"/>
                  <a:pt x="292983" y="0"/>
                  <a:pt x="398734" y="0"/>
                </a:cubicBezTo>
                <a:cubicBezTo>
                  <a:pt x="504485" y="0"/>
                  <a:pt x="605904" y="42010"/>
                  <a:pt x="680681" y="116787"/>
                </a:cubicBezTo>
                <a:cubicBezTo>
                  <a:pt x="755458" y="191564"/>
                  <a:pt x="797467" y="292983"/>
                  <a:pt x="797467" y="398734"/>
                </a:cubicBezTo>
                <a:cubicBezTo>
                  <a:pt x="797467" y="504485"/>
                  <a:pt x="755458" y="605904"/>
                  <a:pt x="680681" y="680681"/>
                </a:cubicBezTo>
                <a:cubicBezTo>
                  <a:pt x="605904" y="755458"/>
                  <a:pt x="504485" y="797467"/>
                  <a:pt x="398734" y="797467"/>
                </a:cubicBezTo>
                <a:cubicBezTo>
                  <a:pt x="292983" y="797467"/>
                  <a:pt x="191564" y="755458"/>
                  <a:pt x="116787" y="680681"/>
                </a:cubicBezTo>
                <a:cubicBezTo>
                  <a:pt x="42010" y="605904"/>
                  <a:pt x="1" y="504485"/>
                  <a:pt x="1" y="398734"/>
                </a:cubicBezTo>
                <a:lnTo>
                  <a:pt x="0" y="398733"/>
                </a:lnTo>
                <a:close/>
              </a:path>
            </a:pathLst>
          </a:custGeom>
          <a:blipFill dpi="0" rotWithShape="1">
            <a:blip r:embed="rId5" cstate="email"/>
            <a:srcRect/>
            <a:stretch>
              <a:fillRect l="-2000" t="-1000" r="-2000"/>
            </a:stretch>
          </a:blipFill>
        </p:spPr>
        <p:style>
          <a:lnRef idx="2">
            <a:schemeClr val="accent4"/>
          </a:lnRef>
          <a:fillRef idx="1">
            <a:schemeClr val="lt1"/>
          </a:fillRef>
          <a:effectRef idx="0">
            <a:schemeClr val="accent4"/>
          </a:effectRef>
          <a:fontRef idx="minor">
            <a:schemeClr val="dk1"/>
          </a:fontRef>
        </p:style>
        <p:txBody>
          <a:bodyPr spcFirstLastPara="0" vert="horz" wrap="square" lIns="128216" tIns="128216" rIns="128216" bIns="128216" numCol="1" spcCol="1270" anchor="ctr" anchorCtr="0">
            <a:noAutofit/>
          </a:bodyPr>
          <a:lstStyle/>
          <a:p>
            <a:pPr lvl="0" algn="ctr" defTabSz="800100">
              <a:lnSpc>
                <a:spcPct val="90000"/>
              </a:lnSpc>
              <a:spcBef>
                <a:spcPct val="0"/>
              </a:spcBef>
              <a:spcAft>
                <a:spcPct val="35000"/>
              </a:spcAft>
            </a:pPr>
            <a:endParaRPr lang="en-US" sz="1800" kern="1200" dirty="0"/>
          </a:p>
        </p:txBody>
      </p:sp>
      <p:grpSp>
        <p:nvGrpSpPr>
          <p:cNvPr id="23" name="Group 22"/>
          <p:cNvGrpSpPr/>
          <p:nvPr/>
        </p:nvGrpSpPr>
        <p:grpSpPr>
          <a:xfrm>
            <a:off x="501249" y="2971798"/>
            <a:ext cx="1675213" cy="1687288"/>
            <a:chOff x="501249" y="2971798"/>
            <a:chExt cx="1675213" cy="1687288"/>
          </a:xfrm>
        </p:grpSpPr>
        <p:sp>
          <p:nvSpPr>
            <p:cNvPr id="85" name="Oval 84"/>
            <p:cNvSpPr/>
            <p:nvPr/>
          </p:nvSpPr>
          <p:spPr>
            <a:xfrm>
              <a:off x="501249" y="2971798"/>
              <a:ext cx="1658728" cy="1687288"/>
            </a:xfrm>
            <a:prstGeom prst="ellipse">
              <a:avLst/>
            </a:prstGeom>
          </p:spPr>
          <p:style>
            <a:lnRef idx="2">
              <a:schemeClr val="accent4"/>
            </a:lnRef>
            <a:fillRef idx="1">
              <a:schemeClr val="lt1"/>
            </a:fillRef>
            <a:effectRef idx="0">
              <a:schemeClr val="accent4"/>
            </a:effectRef>
            <a:fontRef idx="minor">
              <a:schemeClr val="dk1"/>
            </a:fontRef>
          </p:style>
        </p:sp>
        <p:sp>
          <p:nvSpPr>
            <p:cNvPr id="45" name="Rectangle 44"/>
            <p:cNvSpPr/>
            <p:nvPr/>
          </p:nvSpPr>
          <p:spPr>
            <a:xfrm>
              <a:off x="502018" y="3546414"/>
              <a:ext cx="1674444" cy="738664"/>
            </a:xfrm>
            <a:prstGeom prst="rect">
              <a:avLst/>
            </a:prstGeom>
          </p:spPr>
          <p:txBody>
            <a:bodyPr wrap="square">
              <a:spAutoFit/>
            </a:bodyPr>
            <a:lstStyle/>
            <a:p>
              <a:pPr algn="ctr"/>
              <a:r>
                <a:rPr lang="en-US" sz="1400" b="1" dirty="0" smtClean="0">
                  <a:effectLst>
                    <a:outerShdw blurRad="38100" dist="38100" dir="2700000" algn="tl">
                      <a:srgbClr val="000000">
                        <a:alpha val="43137"/>
                      </a:srgbClr>
                    </a:outerShdw>
                  </a:effectLst>
                  <a:latin typeface="Book Antiqua" pitchFamily="18" charset="0"/>
                </a:rPr>
                <a:t>The Progeny of Cord blood Stem cell</a:t>
              </a:r>
              <a:endParaRPr lang="en-US" sz="1400" b="1" dirty="0">
                <a:effectLst>
                  <a:outerShdw blurRad="38100" dist="38100" dir="2700000" algn="tl">
                    <a:srgbClr val="000000">
                      <a:alpha val="43137"/>
                    </a:srgbClr>
                  </a:outerShdw>
                </a:effectLst>
                <a:latin typeface="Book Antiqua" pitchFamily="18" charset="0"/>
              </a:endParaRPr>
            </a:p>
          </p:txBody>
        </p:sp>
      </p:grpSp>
      <p:sp>
        <p:nvSpPr>
          <p:cNvPr id="89" name="TextBox 88"/>
          <p:cNvSpPr txBox="1"/>
          <p:nvPr/>
        </p:nvSpPr>
        <p:spPr>
          <a:xfrm>
            <a:off x="2536363" y="3026228"/>
            <a:ext cx="707572" cy="170259"/>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wrap="square" lIns="0" tIns="0" rIns="0" bIns="0" rtlCol="0">
            <a:spAutoFit/>
          </a:bodyPr>
          <a:lstStyle/>
          <a:p>
            <a:pPr algn="ctr"/>
            <a:r>
              <a:rPr lang="en-US" sz="1000" dirty="0" smtClean="0">
                <a:latin typeface="Book Antiqua" pitchFamily="18" charset="0"/>
              </a:rPr>
              <a:t>BFU-E</a:t>
            </a:r>
            <a:endParaRPr lang="en-US" sz="1000" dirty="0">
              <a:latin typeface="Book Antiqua" pitchFamily="18" charset="0"/>
            </a:endParaRPr>
          </a:p>
        </p:txBody>
      </p:sp>
      <p:sp>
        <p:nvSpPr>
          <p:cNvPr id="90" name="TextBox 89"/>
          <p:cNvSpPr txBox="1"/>
          <p:nvPr/>
        </p:nvSpPr>
        <p:spPr>
          <a:xfrm>
            <a:off x="2676527" y="4698547"/>
            <a:ext cx="1060671" cy="170259"/>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wrap="square" lIns="0" tIns="0" rIns="0" bIns="0" rtlCol="0">
            <a:spAutoFit/>
          </a:bodyPr>
          <a:lstStyle/>
          <a:p>
            <a:pPr algn="ctr"/>
            <a:r>
              <a:rPr lang="en-US" sz="1000" dirty="0" smtClean="0">
                <a:latin typeface="Book Antiqua" pitchFamily="18" charset="0"/>
              </a:rPr>
              <a:t>CFU-GEMM</a:t>
            </a:r>
            <a:endParaRPr lang="en-US" sz="1000" dirty="0">
              <a:latin typeface="Book Antiqua" pitchFamily="18" charset="0"/>
            </a:endParaRPr>
          </a:p>
        </p:txBody>
      </p:sp>
      <p:sp>
        <p:nvSpPr>
          <p:cNvPr id="91" name="TextBox 90"/>
          <p:cNvSpPr txBox="1"/>
          <p:nvPr/>
        </p:nvSpPr>
        <p:spPr>
          <a:xfrm>
            <a:off x="2177137" y="6377666"/>
            <a:ext cx="707572" cy="170259"/>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wrap="square" lIns="0" tIns="0" rIns="0" bIns="0" rtlCol="0">
            <a:spAutoFit/>
          </a:bodyPr>
          <a:lstStyle/>
          <a:p>
            <a:pPr algn="ctr"/>
            <a:r>
              <a:rPr lang="en-US" sz="1000" dirty="0" smtClean="0">
                <a:latin typeface="Book Antiqua" pitchFamily="18" charset="0"/>
              </a:rPr>
              <a:t>CFU-GM</a:t>
            </a:r>
            <a:endParaRPr lang="en-US" sz="1000" dirty="0">
              <a:latin typeface="Book Antiqua" pitchFamily="18" charset="0"/>
            </a:endParaRPr>
          </a:p>
        </p:txBody>
      </p:sp>
      <p:grpSp>
        <p:nvGrpSpPr>
          <p:cNvPr id="25" name="Group 12"/>
          <p:cNvGrpSpPr>
            <a:grpSpLocks/>
          </p:cNvGrpSpPr>
          <p:nvPr/>
        </p:nvGrpSpPr>
        <p:grpSpPr bwMode="auto">
          <a:xfrm>
            <a:off x="7971433" y="6313715"/>
            <a:ext cx="792534" cy="337457"/>
            <a:chOff x="3815594" y="5067857"/>
            <a:chExt cx="2249487" cy="836610"/>
          </a:xfrm>
          <a:effectLst/>
        </p:grpSpPr>
        <p:pic>
          <p:nvPicPr>
            <p:cNvPr id="26" name="Picture 13" descr="logo.png"/>
            <p:cNvPicPr>
              <a:picLocks noChangeAspect="1"/>
            </p:cNvPicPr>
            <p:nvPr/>
          </p:nvPicPr>
          <p:blipFill>
            <a:blip r:embed="rId6" cstate="email"/>
            <a:srcRect/>
            <a:stretch>
              <a:fillRect/>
            </a:stretch>
          </p:blipFill>
          <p:spPr bwMode="auto">
            <a:xfrm>
              <a:off x="4055306" y="5067857"/>
              <a:ext cx="284163" cy="241299"/>
            </a:xfrm>
            <a:prstGeom prst="rect">
              <a:avLst/>
            </a:prstGeom>
            <a:noFill/>
            <a:ln w="9525">
              <a:noFill/>
              <a:miter lim="800000"/>
              <a:headEnd/>
              <a:tailEnd/>
            </a:ln>
          </p:spPr>
        </p:pic>
        <p:pic>
          <p:nvPicPr>
            <p:cNvPr id="27" name="Picture 14" descr="logo 1.png"/>
            <p:cNvPicPr>
              <a:picLocks noChangeAspect="1"/>
            </p:cNvPicPr>
            <p:nvPr/>
          </p:nvPicPr>
          <p:blipFill>
            <a:blip r:embed="rId7" cstate="email"/>
            <a:srcRect/>
            <a:stretch>
              <a:fillRect/>
            </a:stretch>
          </p:blipFill>
          <p:spPr bwMode="auto">
            <a:xfrm>
              <a:off x="4144205" y="5085319"/>
              <a:ext cx="166689" cy="204788"/>
            </a:xfrm>
            <a:prstGeom prst="rect">
              <a:avLst/>
            </a:prstGeom>
            <a:noFill/>
            <a:ln w="9525">
              <a:noFill/>
              <a:miter lim="800000"/>
              <a:headEnd/>
              <a:tailEnd/>
            </a:ln>
          </p:spPr>
        </p:pic>
        <p:pic>
          <p:nvPicPr>
            <p:cNvPr id="28" name="Picture 35" descr="logo 2.png"/>
            <p:cNvPicPr>
              <a:picLocks noChangeAspect="1"/>
            </p:cNvPicPr>
            <p:nvPr/>
          </p:nvPicPr>
          <p:blipFill>
            <a:blip r:embed="rId8" cstate="email"/>
            <a:srcRect/>
            <a:stretch>
              <a:fillRect/>
            </a:stretch>
          </p:blipFill>
          <p:spPr bwMode="auto">
            <a:xfrm>
              <a:off x="3931481" y="5228195"/>
              <a:ext cx="2057401" cy="461962"/>
            </a:xfrm>
            <a:prstGeom prst="rect">
              <a:avLst/>
            </a:prstGeom>
            <a:noFill/>
            <a:ln w="9525">
              <a:noFill/>
              <a:miter lim="800000"/>
              <a:headEnd/>
              <a:tailEnd/>
            </a:ln>
          </p:spPr>
        </p:pic>
        <p:pic>
          <p:nvPicPr>
            <p:cNvPr id="34" name="Picture 17" descr="logo 5.png"/>
            <p:cNvPicPr>
              <a:picLocks noChangeAspect="1"/>
            </p:cNvPicPr>
            <p:nvPr/>
          </p:nvPicPr>
          <p:blipFill>
            <a:blip r:embed="rId9"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11" name="TextBox 10"/>
          <p:cNvSpPr txBox="1"/>
          <p:nvPr/>
        </p:nvSpPr>
        <p:spPr>
          <a:xfrm>
            <a:off x="609600" y="304800"/>
            <a:ext cx="6858000" cy="954107"/>
          </a:xfrm>
          <a:prstGeom prst="rect">
            <a:avLst/>
          </a:prstGeom>
          <a:noFill/>
        </p:spPr>
        <p:txBody>
          <a:bodyPr wrap="square" rtlCol="0">
            <a:spAutoFit/>
          </a:bodyPr>
          <a:lstStyle/>
          <a:p>
            <a:pPr algn="ctr"/>
            <a:r>
              <a:rPr lang="en-US" sz="2800" b="1" dirty="0" smtClean="0">
                <a:solidFill>
                  <a:schemeClr val="bg1"/>
                </a:solidFill>
                <a:effectLst>
                  <a:outerShdw blurRad="38100" dist="38100" dir="2700000" algn="tl">
                    <a:srgbClr val="000000">
                      <a:alpha val="43137"/>
                    </a:srgbClr>
                  </a:outerShdw>
                </a:effectLst>
                <a:latin typeface="Book Antiqua" pitchFamily="18" charset="0"/>
              </a:rPr>
              <a:t>DISTINCT BENEFITS OF CORD BLOOD STEM CELL TRANSPLANTS</a:t>
            </a:r>
            <a:endParaRPr lang="en-US" sz="2800" b="1" dirty="0">
              <a:solidFill>
                <a:schemeClr val="bg1"/>
              </a:solidFill>
              <a:effectLst>
                <a:outerShdw blurRad="38100" dist="38100" dir="2700000" algn="tl">
                  <a:srgbClr val="000000">
                    <a:alpha val="43137"/>
                  </a:srgbClr>
                </a:outerShdw>
              </a:effectLst>
              <a:latin typeface="Book Antiqua" pitchFamily="18" charset="0"/>
            </a:endParaRPr>
          </a:p>
        </p:txBody>
      </p:sp>
      <p:graphicFrame>
        <p:nvGraphicFramePr>
          <p:cNvPr id="14" name="Table 13"/>
          <p:cNvGraphicFramePr>
            <a:graphicFrameLocks noGrp="1"/>
          </p:cNvGraphicFramePr>
          <p:nvPr/>
        </p:nvGraphicFramePr>
        <p:xfrm>
          <a:off x="1665505" y="1752600"/>
          <a:ext cx="5812990" cy="3886200"/>
        </p:xfrm>
        <a:graphic>
          <a:graphicData uri="http://schemas.openxmlformats.org/drawingml/2006/table">
            <a:tbl>
              <a:tblPr firstRow="1" bandRow="1">
                <a:tableStyleId>{00A15C55-8517-42AA-B614-E9B94910E393}</a:tableStyleId>
              </a:tblPr>
              <a:tblGrid>
                <a:gridCol w="2906495"/>
                <a:gridCol w="2906495"/>
              </a:tblGrid>
              <a:tr h="485775">
                <a:tc>
                  <a:txBody>
                    <a:bodyPr/>
                    <a:lstStyle/>
                    <a:p>
                      <a:pPr algn="ctr"/>
                      <a:r>
                        <a:rPr lang="en-US" sz="1600" dirty="0" smtClean="0">
                          <a:effectLst>
                            <a:outerShdw blurRad="38100" dist="38100" dir="2700000" algn="tl">
                              <a:srgbClr val="000000">
                                <a:alpha val="43137"/>
                              </a:srgbClr>
                            </a:outerShdw>
                          </a:effectLst>
                          <a:latin typeface="Book Antiqua" pitchFamily="18" charset="0"/>
                        </a:rPr>
                        <a:t>CORD</a:t>
                      </a:r>
                      <a:r>
                        <a:rPr lang="en-US" sz="1600" baseline="0" dirty="0" smtClean="0">
                          <a:effectLst>
                            <a:outerShdw blurRad="38100" dist="38100" dir="2700000" algn="tl">
                              <a:srgbClr val="000000">
                                <a:alpha val="43137"/>
                              </a:srgbClr>
                            </a:outerShdw>
                          </a:effectLst>
                          <a:latin typeface="Book Antiqua" pitchFamily="18" charset="0"/>
                        </a:rPr>
                        <a:t> BLOOD</a:t>
                      </a:r>
                      <a:endParaRPr lang="en-US" sz="1600" dirty="0">
                        <a:effectLst>
                          <a:outerShdw blurRad="38100" dist="38100" dir="2700000" algn="tl">
                            <a:srgbClr val="000000">
                              <a:alpha val="43137"/>
                            </a:srgbClr>
                          </a:outerShdw>
                        </a:effectLst>
                        <a:latin typeface="Book Antiqua" pitchFamily="18" charset="0"/>
                      </a:endParaRPr>
                    </a:p>
                  </a:txBody>
                  <a:tcPr marL="87086" marR="87086" anchor="ctr"/>
                </a:tc>
                <a:tc>
                  <a:txBody>
                    <a:bodyPr/>
                    <a:lstStyle/>
                    <a:p>
                      <a:pPr algn="ctr"/>
                      <a:r>
                        <a:rPr lang="en-US" sz="1600" dirty="0" smtClean="0">
                          <a:effectLst>
                            <a:outerShdw blurRad="38100" dist="38100" dir="2700000" algn="tl">
                              <a:srgbClr val="000000">
                                <a:alpha val="43137"/>
                              </a:srgbClr>
                            </a:outerShdw>
                          </a:effectLst>
                          <a:latin typeface="Book Antiqua" pitchFamily="18" charset="0"/>
                        </a:rPr>
                        <a:t>BONE MARROW</a:t>
                      </a:r>
                      <a:endParaRPr lang="en-US" sz="1600" dirty="0">
                        <a:effectLst>
                          <a:outerShdw blurRad="38100" dist="38100" dir="2700000" algn="tl">
                            <a:srgbClr val="000000">
                              <a:alpha val="43137"/>
                            </a:srgbClr>
                          </a:outerShdw>
                        </a:effectLst>
                        <a:latin typeface="Book Antiqua" pitchFamily="18" charset="0"/>
                      </a:endParaRPr>
                    </a:p>
                  </a:txBody>
                  <a:tcPr marL="87086" marR="87086" anchor="ctr"/>
                </a:tc>
              </a:tr>
              <a:tr h="485775">
                <a:tc>
                  <a:txBody>
                    <a:bodyPr/>
                    <a:lstStyle/>
                    <a:p>
                      <a:pPr algn="ctr"/>
                      <a:r>
                        <a:rPr lang="en-US" sz="1200" dirty="0" smtClean="0">
                          <a:latin typeface="Book Antiqua" pitchFamily="18" charset="0"/>
                        </a:rPr>
                        <a:t>Graft Vs Host</a:t>
                      </a:r>
                      <a:r>
                        <a:rPr lang="en-US" sz="1200" baseline="0" dirty="0" smtClean="0">
                          <a:latin typeface="Book Antiqua" pitchFamily="18" charset="0"/>
                        </a:rPr>
                        <a:t> Rejection Low</a:t>
                      </a:r>
                      <a:endParaRPr lang="en-US" sz="1200" dirty="0">
                        <a:latin typeface="Book Antiqua" pitchFamily="18" charset="0"/>
                      </a:endParaRPr>
                    </a:p>
                  </a:txBody>
                  <a:tcPr marL="87086" marR="87086"/>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latin typeface="Book Antiqua" pitchFamily="18" charset="0"/>
                        </a:rPr>
                        <a:t>Graft Vs Host</a:t>
                      </a:r>
                      <a:r>
                        <a:rPr lang="en-US" sz="1200" baseline="0" dirty="0" smtClean="0">
                          <a:latin typeface="Book Antiqua" pitchFamily="18" charset="0"/>
                        </a:rPr>
                        <a:t> Rejection high</a:t>
                      </a:r>
                      <a:endParaRPr lang="en-US" sz="1200" dirty="0" smtClean="0">
                        <a:latin typeface="Book Antiqua" pitchFamily="18" charset="0"/>
                      </a:endParaRPr>
                    </a:p>
                  </a:txBody>
                  <a:tcPr marL="87086" marR="87086"/>
                </a:tc>
              </a:tr>
              <a:tr h="485775">
                <a:tc>
                  <a:txBody>
                    <a:bodyPr/>
                    <a:lstStyle/>
                    <a:p>
                      <a:pPr algn="ctr"/>
                      <a:r>
                        <a:rPr lang="en-US" sz="1200" dirty="0" smtClean="0">
                          <a:latin typeface="Book Antiqua" pitchFamily="18" charset="0"/>
                        </a:rPr>
                        <a:t>Less chances of contamination</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High chances of contamination</a:t>
                      </a:r>
                      <a:endParaRPr lang="en-US" sz="1200" dirty="0">
                        <a:latin typeface="Book Antiqua" pitchFamily="18" charset="0"/>
                      </a:endParaRPr>
                    </a:p>
                  </a:txBody>
                  <a:tcPr marL="87086" marR="87086"/>
                </a:tc>
              </a:tr>
              <a:tr h="485775">
                <a:tc>
                  <a:txBody>
                    <a:bodyPr/>
                    <a:lstStyle/>
                    <a:p>
                      <a:pPr algn="ctr"/>
                      <a:r>
                        <a:rPr lang="en-US" sz="1200" dirty="0" smtClean="0">
                          <a:latin typeface="Book Antiqua" pitchFamily="18" charset="0"/>
                        </a:rPr>
                        <a:t>Simple process</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Tedious collection</a:t>
                      </a:r>
                      <a:endParaRPr lang="en-US" sz="1200" dirty="0">
                        <a:latin typeface="Book Antiqua" pitchFamily="18" charset="0"/>
                      </a:endParaRPr>
                    </a:p>
                  </a:txBody>
                  <a:tcPr marL="87086" marR="87086"/>
                </a:tc>
              </a:tr>
              <a:tr h="485775">
                <a:tc>
                  <a:txBody>
                    <a:bodyPr/>
                    <a:lstStyle/>
                    <a:p>
                      <a:pPr algn="ctr"/>
                      <a:r>
                        <a:rPr lang="en-US" sz="1200" dirty="0" smtClean="0">
                          <a:latin typeface="Book Antiqua" pitchFamily="18" charset="0"/>
                        </a:rPr>
                        <a:t>Donor search easier</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Long time to search for a donor</a:t>
                      </a:r>
                      <a:endParaRPr lang="en-US" sz="1200" dirty="0">
                        <a:latin typeface="Book Antiqua" pitchFamily="18" charset="0"/>
                      </a:endParaRPr>
                    </a:p>
                  </a:txBody>
                  <a:tcPr marL="87086" marR="87086"/>
                </a:tc>
              </a:tr>
              <a:tr h="485775">
                <a:tc>
                  <a:txBody>
                    <a:bodyPr/>
                    <a:lstStyle/>
                    <a:p>
                      <a:pPr algn="ctr"/>
                      <a:r>
                        <a:rPr lang="en-US" sz="1200" dirty="0" smtClean="0">
                          <a:latin typeface="Book Antiqua" pitchFamily="18" charset="0"/>
                        </a:rPr>
                        <a:t>HLA match – 4/6</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HLA match – 6/6</a:t>
                      </a:r>
                      <a:endParaRPr lang="en-US" sz="1200" dirty="0">
                        <a:latin typeface="Book Antiqua" pitchFamily="18" charset="0"/>
                      </a:endParaRPr>
                    </a:p>
                  </a:txBody>
                  <a:tcPr marL="87086" marR="87086"/>
                </a:tc>
              </a:tr>
              <a:tr h="485775">
                <a:tc>
                  <a:txBody>
                    <a:bodyPr/>
                    <a:lstStyle/>
                    <a:p>
                      <a:pPr algn="ctr"/>
                      <a:r>
                        <a:rPr lang="en-US" sz="1200" dirty="0" smtClean="0">
                          <a:latin typeface="Book Antiqua" pitchFamily="18" charset="0"/>
                        </a:rPr>
                        <a:t>Large number of donors</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Limited number of donors</a:t>
                      </a:r>
                      <a:endParaRPr lang="en-US" sz="1200" dirty="0">
                        <a:latin typeface="Book Antiqua" pitchFamily="18" charset="0"/>
                      </a:endParaRPr>
                    </a:p>
                  </a:txBody>
                  <a:tcPr marL="87086" marR="87086"/>
                </a:tc>
              </a:tr>
              <a:tr h="485775">
                <a:tc>
                  <a:txBody>
                    <a:bodyPr/>
                    <a:lstStyle/>
                    <a:p>
                      <a:pPr algn="ctr"/>
                      <a:r>
                        <a:rPr lang="en-US" sz="1200" dirty="0" smtClean="0">
                          <a:latin typeface="Book Antiqua" pitchFamily="18" charset="0"/>
                        </a:rPr>
                        <a:t>Early Engraftment</a:t>
                      </a:r>
                      <a:endParaRPr lang="en-US" sz="1200" dirty="0">
                        <a:latin typeface="Book Antiqua" pitchFamily="18" charset="0"/>
                      </a:endParaRPr>
                    </a:p>
                  </a:txBody>
                  <a:tcPr marL="87086" marR="87086"/>
                </a:tc>
                <a:tc>
                  <a:txBody>
                    <a:bodyPr/>
                    <a:lstStyle/>
                    <a:p>
                      <a:pPr algn="ctr"/>
                      <a:r>
                        <a:rPr lang="en-US" sz="1200" dirty="0" smtClean="0">
                          <a:latin typeface="Book Antiqua" pitchFamily="18" charset="0"/>
                        </a:rPr>
                        <a:t>Long Engraftment time </a:t>
                      </a:r>
                      <a:endParaRPr lang="en-US" sz="1200" dirty="0">
                        <a:latin typeface="Book Antiqua" pitchFamily="18" charset="0"/>
                      </a:endParaRPr>
                    </a:p>
                  </a:txBody>
                  <a:tcPr marL="87086" marR="87086"/>
                </a:tc>
              </a:tr>
            </a:tbl>
          </a:graphicData>
        </a:graphic>
      </p:graphicFrame>
      <p:sp>
        <p:nvSpPr>
          <p:cNvPr id="28" name="Slide Number Placeholder 27"/>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25</a:t>
            </a:fld>
            <a:endParaRPr lang="en-US" dirty="0">
              <a:solidFill>
                <a:srgbClr val="800080"/>
              </a:solidFill>
              <a:latin typeface="Book Antiqua" pitchFamily="18" charset="0"/>
            </a:endParaRPr>
          </a:p>
        </p:txBody>
      </p:sp>
      <p:grpSp>
        <p:nvGrpSpPr>
          <p:cNvPr id="17" name="Group 12"/>
          <p:cNvGrpSpPr>
            <a:grpSpLocks/>
          </p:cNvGrpSpPr>
          <p:nvPr/>
        </p:nvGrpSpPr>
        <p:grpSpPr bwMode="auto">
          <a:xfrm>
            <a:off x="7971433" y="6313715"/>
            <a:ext cx="792534" cy="337457"/>
            <a:chOff x="3815594" y="5067857"/>
            <a:chExt cx="2249487" cy="836610"/>
          </a:xfrm>
          <a:effectLst/>
        </p:grpSpPr>
        <p:pic>
          <p:nvPicPr>
            <p:cNvPr id="18"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19"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20"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21"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r="-1000"/>
          </a:stretch>
        </a:blipFill>
        <a:effectLst/>
      </p:bgPr>
    </p:bg>
    <p:spTree>
      <p:nvGrpSpPr>
        <p:cNvPr id="1" name=""/>
        <p:cNvGrpSpPr/>
        <p:nvPr/>
      </p:nvGrpSpPr>
      <p:grpSpPr>
        <a:xfrm>
          <a:off x="0" y="0"/>
          <a:ext cx="0" cy="0"/>
          <a:chOff x="0" y="0"/>
          <a:chExt cx="0" cy="0"/>
        </a:xfrm>
      </p:grpSpPr>
      <p:sp>
        <p:nvSpPr>
          <p:cNvPr id="12" name="Rectangle 11"/>
          <p:cNvSpPr/>
          <p:nvPr/>
        </p:nvSpPr>
        <p:spPr>
          <a:xfrm>
            <a:off x="152400" y="543580"/>
            <a:ext cx="4475905" cy="523220"/>
          </a:xfrm>
          <a:prstGeom prst="rect">
            <a:avLst/>
          </a:prstGeom>
        </p:spPr>
        <p:txBody>
          <a:bodyPr wrap="none">
            <a:spAutoFit/>
          </a:bodyPr>
          <a:lstStyle/>
          <a:p>
            <a:r>
              <a:rPr lang="en-US" sz="2800" dirty="0" smtClean="0">
                <a:solidFill>
                  <a:schemeClr val="bg1"/>
                </a:solidFill>
                <a:latin typeface="Book Antiqua" pitchFamily="18" charset="0"/>
              </a:rPr>
              <a:t>CORD TISSUE BANKING </a:t>
            </a:r>
            <a:endParaRPr lang="en-US" sz="2800" dirty="0">
              <a:solidFill>
                <a:schemeClr val="bg1"/>
              </a:solidFill>
              <a:latin typeface="Book Antiqua" pitchFamily="18" charset="0"/>
            </a:endParaRPr>
          </a:p>
        </p:txBody>
      </p:sp>
      <p:grpSp>
        <p:nvGrpSpPr>
          <p:cNvPr id="30" name="Group 29"/>
          <p:cNvGrpSpPr/>
          <p:nvPr/>
        </p:nvGrpSpPr>
        <p:grpSpPr>
          <a:xfrm>
            <a:off x="4515556" y="440264"/>
            <a:ext cx="2799644" cy="688623"/>
            <a:chOff x="4515556" y="440264"/>
            <a:chExt cx="2799644" cy="688623"/>
          </a:xfrm>
        </p:grpSpPr>
        <p:sp>
          <p:nvSpPr>
            <p:cNvPr id="42" name="Rectangle 41"/>
            <p:cNvSpPr/>
            <p:nvPr/>
          </p:nvSpPr>
          <p:spPr>
            <a:xfrm>
              <a:off x="4515556" y="440264"/>
              <a:ext cx="2799644" cy="688623"/>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pic>
          <p:nvPicPr>
            <p:cNvPr id="13" name="Picture 12" descr="BIOCORD LOGO.jpg"/>
            <p:cNvPicPr>
              <a:picLocks noChangeAspect="1"/>
            </p:cNvPicPr>
            <p:nvPr/>
          </p:nvPicPr>
          <p:blipFill>
            <a:blip r:embed="rId4" cstate="email">
              <a:clrChange>
                <a:clrFrom>
                  <a:srgbClr val="FFFFFF"/>
                </a:clrFrom>
                <a:clrTo>
                  <a:srgbClr val="FFFFFF">
                    <a:alpha val="0"/>
                  </a:srgbClr>
                </a:clrTo>
              </a:clrChange>
              <a:lum bright="10000" contrast="-20000"/>
            </a:blip>
            <a:stretch>
              <a:fillRect/>
            </a:stretch>
          </p:blipFill>
          <p:spPr>
            <a:xfrm>
              <a:off x="4583286" y="476951"/>
              <a:ext cx="2662513" cy="606781"/>
            </a:xfrm>
            <a:prstGeom prst="roundRect">
              <a:avLst/>
            </a:prstGeom>
            <a:noFill/>
            <a:ln>
              <a:noFill/>
            </a:ln>
            <a:effectLst/>
          </p:spPr>
        </p:pic>
      </p:grpSp>
      <p:sp>
        <p:nvSpPr>
          <p:cNvPr id="15" name="TextBox 14"/>
          <p:cNvSpPr txBox="1"/>
          <p:nvPr/>
        </p:nvSpPr>
        <p:spPr>
          <a:xfrm>
            <a:off x="152400" y="1497531"/>
            <a:ext cx="8763000" cy="600164"/>
          </a:xfrm>
          <a:prstGeom prst="rect">
            <a:avLst/>
          </a:prstGeom>
          <a:noFill/>
        </p:spPr>
        <p:txBody>
          <a:bodyPr wrap="square" rtlCol="0">
            <a:spAutoFit/>
          </a:bodyPr>
          <a:lstStyle/>
          <a:p>
            <a:pPr algn="just"/>
            <a:r>
              <a:rPr lang="en-US" sz="1100" b="1" dirty="0" smtClean="0">
                <a:latin typeface="Book Antiqua" pitchFamily="18" charset="0"/>
              </a:rPr>
              <a:t>BIOCORD</a:t>
            </a:r>
            <a:r>
              <a:rPr lang="en-US" sz="1100" dirty="0" smtClean="0">
                <a:latin typeface="Book Antiqua" pitchFamily="18" charset="0"/>
              </a:rPr>
              <a:t> is the umbilical cord tissue banking service. In 2010, researchers at the RMS Cell Processing Center</a:t>
            </a:r>
            <a:r>
              <a:rPr lang="en-US" sz="1100" baseline="30000" dirty="0" smtClean="0">
                <a:latin typeface="Book Antiqua" pitchFamily="18" charset="0"/>
              </a:rPr>
              <a:t>™</a:t>
            </a:r>
            <a:r>
              <a:rPr lang="en-US" sz="1100" dirty="0" smtClean="0">
                <a:latin typeface="Book Antiqua" pitchFamily="18" charset="0"/>
              </a:rPr>
              <a:t> developed the unique technology to isolate, expand and cryopreserve the Mesenchymal Stem Cells (MSCs) derived from the umbilical cord tissue extract, “Wharton's Jelly” of the placenta.</a:t>
            </a:r>
          </a:p>
        </p:txBody>
      </p:sp>
      <p:sp>
        <p:nvSpPr>
          <p:cNvPr id="23" name="TextBox 22"/>
          <p:cNvSpPr txBox="1"/>
          <p:nvPr/>
        </p:nvSpPr>
        <p:spPr>
          <a:xfrm>
            <a:off x="1958196" y="3129789"/>
            <a:ext cx="2346384" cy="1231106"/>
          </a:xfrm>
          <a:prstGeom prst="rect">
            <a:avLst/>
          </a:prstGeom>
          <a:noFill/>
        </p:spPr>
        <p:txBody>
          <a:bodyPr wrap="square" rtlCol="0">
            <a:spAutoFit/>
          </a:bodyPr>
          <a:lstStyle/>
          <a:p>
            <a:pPr>
              <a:buSzPct val="107000"/>
            </a:pPr>
            <a:r>
              <a:rPr lang="en-US" sz="1400" b="1" dirty="0" smtClean="0">
                <a:latin typeface="Book Antiqua" pitchFamily="18" charset="0"/>
              </a:rPr>
              <a:t>Application </a:t>
            </a:r>
          </a:p>
          <a:p>
            <a:pPr>
              <a:buSzPct val="107000"/>
              <a:buFont typeface="Wingdings" pitchFamily="2" charset="2"/>
              <a:buChar char="§"/>
            </a:pPr>
            <a:endParaRPr lang="en-US" sz="500" dirty="0" smtClean="0">
              <a:latin typeface="Book Antiqua" pitchFamily="18" charset="0"/>
            </a:endParaRPr>
          </a:p>
          <a:p>
            <a:pPr>
              <a:buSzPct val="107000"/>
              <a:buFont typeface="Wingdings" pitchFamily="2" charset="2"/>
              <a:buChar char="§"/>
            </a:pPr>
            <a:r>
              <a:rPr lang="en-US" sz="1100" dirty="0" smtClean="0">
                <a:latin typeface="Book Antiqua" pitchFamily="18" charset="0"/>
              </a:rPr>
              <a:t>  Tissue Repair (for e.g. cardiac tissue or fat tissue)</a:t>
            </a:r>
          </a:p>
          <a:p>
            <a:pPr>
              <a:buSzPct val="107000"/>
              <a:buFont typeface="Wingdings" pitchFamily="2" charset="2"/>
              <a:buChar char="§"/>
            </a:pPr>
            <a:r>
              <a:rPr lang="en-US" sz="1100" dirty="0" smtClean="0">
                <a:latin typeface="Book Antiqua" pitchFamily="18" charset="0"/>
              </a:rPr>
              <a:t>  Wound Healing (skin burns)</a:t>
            </a:r>
          </a:p>
          <a:p>
            <a:pPr>
              <a:buSzPct val="107000"/>
              <a:buFont typeface="Wingdings" pitchFamily="2" charset="2"/>
              <a:buChar char="§"/>
            </a:pPr>
            <a:r>
              <a:rPr lang="en-US" sz="1100" dirty="0" smtClean="0">
                <a:latin typeface="Book Antiqua" pitchFamily="18" charset="0"/>
              </a:rPr>
              <a:t>  Cosmetic Applications (augmentation)</a:t>
            </a:r>
            <a:endParaRPr lang="en-US" sz="1100" dirty="0">
              <a:latin typeface="Book Antiqua" pitchFamily="18" charset="0"/>
            </a:endParaRPr>
          </a:p>
        </p:txBody>
      </p:sp>
      <p:pic>
        <p:nvPicPr>
          <p:cNvPr id="24" name="Picture 23" descr="BABY IMAGE BIOCORD.jpg"/>
          <p:cNvPicPr>
            <a:picLocks noChangeAspect="1"/>
          </p:cNvPicPr>
          <p:nvPr/>
        </p:nvPicPr>
        <p:blipFill>
          <a:blip r:embed="rId5" cstate="email"/>
          <a:stretch>
            <a:fillRect/>
          </a:stretch>
        </p:blipFill>
        <p:spPr>
          <a:xfrm>
            <a:off x="405548" y="3135914"/>
            <a:ext cx="1393639" cy="1108283"/>
          </a:xfrm>
          <a:prstGeom prst="roundRect">
            <a:avLst/>
          </a:prstGeom>
          <a:effectLst>
            <a:outerShdw blurRad="50800" dist="38100" algn="l" rotWithShape="0">
              <a:prstClr val="black">
                <a:alpha val="40000"/>
              </a:prstClr>
            </a:outerShdw>
          </a:effectLst>
        </p:spPr>
      </p:pic>
      <p:sp>
        <p:nvSpPr>
          <p:cNvPr id="26" name="TextBox 25"/>
          <p:cNvSpPr txBox="1"/>
          <p:nvPr/>
        </p:nvSpPr>
        <p:spPr>
          <a:xfrm>
            <a:off x="353682" y="4808098"/>
            <a:ext cx="5003322" cy="1400383"/>
          </a:xfrm>
          <a:prstGeom prst="rect">
            <a:avLst/>
          </a:prstGeom>
          <a:noFill/>
        </p:spPr>
        <p:txBody>
          <a:bodyPr wrap="square" rtlCol="0">
            <a:spAutoFit/>
          </a:bodyPr>
          <a:lstStyle/>
          <a:p>
            <a:pPr algn="just"/>
            <a:r>
              <a:rPr lang="en-US" sz="1400" b="1" dirty="0" smtClean="0">
                <a:latin typeface="Book Antiqua" pitchFamily="18" charset="0"/>
              </a:rPr>
              <a:t>Unique Features</a:t>
            </a:r>
          </a:p>
          <a:p>
            <a:pPr algn="just"/>
            <a:endParaRPr lang="en-US" sz="500" dirty="0" smtClean="0">
              <a:latin typeface="Book Antiqua" pitchFamily="18" charset="0"/>
            </a:endParaRPr>
          </a:p>
          <a:p>
            <a:pPr algn="just"/>
            <a:r>
              <a:rPr lang="en-US" sz="1100" dirty="0" smtClean="0">
                <a:latin typeface="Book Antiqua" pitchFamily="18" charset="0"/>
              </a:rPr>
              <a:t>MSCs derived from the umbilical cord tissue can be multiplied with stable population doubling and can also differentiate to form adipose, chondrogenic, myogenic, and osteogenic cells. Researchers at RMS have also found that these MSCs can be transplanted to any recipient if they have a minimal genetic match, allowing several patients to use the banked stem cells.</a:t>
            </a:r>
            <a:endParaRPr lang="en-US" sz="1100" dirty="0">
              <a:latin typeface="Book Antiqua" pitchFamily="18" charset="0"/>
            </a:endParaRPr>
          </a:p>
        </p:txBody>
      </p:sp>
      <p:pic>
        <p:nvPicPr>
          <p:cNvPr id="27" name="Picture 26" descr="BIOCORD MULTIPLICATION.jpg"/>
          <p:cNvPicPr>
            <a:picLocks noChangeAspect="1"/>
          </p:cNvPicPr>
          <p:nvPr/>
        </p:nvPicPr>
        <p:blipFill>
          <a:blip r:embed="rId6" cstate="email"/>
          <a:stretch>
            <a:fillRect/>
          </a:stretch>
        </p:blipFill>
        <p:spPr>
          <a:xfrm>
            <a:off x="7202916" y="3880396"/>
            <a:ext cx="1550311" cy="1140176"/>
          </a:xfrm>
          <a:prstGeom prst="roundRect">
            <a:avLst/>
          </a:prstGeom>
          <a:effectLst>
            <a:outerShdw blurRad="50800" dist="38100" dir="5400000" algn="t" rotWithShape="0">
              <a:prstClr val="black">
                <a:alpha val="40000"/>
              </a:prstClr>
            </a:outerShdw>
          </a:effectLst>
        </p:spPr>
      </p:pic>
      <p:pic>
        <p:nvPicPr>
          <p:cNvPr id="28" name="Picture 27" descr="BIOCORD HARVEST.jpg"/>
          <p:cNvPicPr>
            <a:picLocks noChangeAspect="1"/>
          </p:cNvPicPr>
          <p:nvPr/>
        </p:nvPicPr>
        <p:blipFill>
          <a:blip r:embed="rId7" cstate="email"/>
          <a:stretch>
            <a:fillRect/>
          </a:stretch>
        </p:blipFill>
        <p:spPr>
          <a:xfrm>
            <a:off x="5569322" y="2891022"/>
            <a:ext cx="1547472" cy="1138088"/>
          </a:xfrm>
          <a:prstGeom prst="roundRect">
            <a:avLst/>
          </a:prstGeom>
          <a:effectLst>
            <a:outerShdw blurRad="50800" dist="38100" dir="5400000" algn="t" rotWithShape="0">
              <a:prstClr val="black">
                <a:alpha val="40000"/>
              </a:prstClr>
            </a:outerShdw>
          </a:effectLst>
        </p:spPr>
      </p:pic>
      <p:pic>
        <p:nvPicPr>
          <p:cNvPr id="29" name="Picture 28" descr="BIOCORD CELL SELECTION.jpg"/>
          <p:cNvPicPr>
            <a:picLocks noChangeAspect="1"/>
          </p:cNvPicPr>
          <p:nvPr/>
        </p:nvPicPr>
        <p:blipFill>
          <a:blip r:embed="rId8" cstate="email"/>
          <a:stretch>
            <a:fillRect/>
          </a:stretch>
        </p:blipFill>
        <p:spPr>
          <a:xfrm>
            <a:off x="5609049" y="4969987"/>
            <a:ext cx="1558420" cy="1146140"/>
          </a:xfrm>
          <a:prstGeom prst="roundRect">
            <a:avLst/>
          </a:prstGeom>
          <a:effectLst>
            <a:outerShdw blurRad="50800" dist="38100" dir="5400000" algn="t" rotWithShape="0">
              <a:prstClr val="black">
                <a:alpha val="40000"/>
              </a:prstClr>
            </a:outerShdw>
          </a:effectLst>
        </p:spPr>
      </p:pic>
      <p:sp>
        <p:nvSpPr>
          <p:cNvPr id="25" name="TextBox 24"/>
          <p:cNvSpPr txBox="1"/>
          <p:nvPr/>
        </p:nvSpPr>
        <p:spPr>
          <a:xfrm>
            <a:off x="138028" y="2183330"/>
            <a:ext cx="8721300" cy="430887"/>
          </a:xfrm>
          <a:prstGeom prst="rect">
            <a:avLst/>
          </a:prstGeom>
          <a:noFill/>
        </p:spPr>
        <p:txBody>
          <a:bodyPr wrap="square" rtlCol="0">
            <a:spAutoFit/>
          </a:bodyPr>
          <a:lstStyle/>
          <a:p>
            <a:pPr algn="just"/>
            <a:r>
              <a:rPr lang="en-US" sz="1100" b="1" dirty="0" smtClean="0">
                <a:latin typeface="Book Antiqua" pitchFamily="18" charset="0"/>
              </a:rPr>
              <a:t>BIOCORD </a:t>
            </a:r>
            <a:r>
              <a:rPr lang="en-US" sz="1100" dirty="0" smtClean="0">
                <a:latin typeface="Book Antiqua" pitchFamily="18" charset="0"/>
              </a:rPr>
              <a:t>is performed by three steps: harvesting of the umbilical cord in a specialized collection kit, isolation of the MSCs from the tissue and cryopreservation for future cell expansion and implantation of these stem cells into patient. </a:t>
            </a:r>
          </a:p>
        </p:txBody>
      </p:sp>
      <p:sp>
        <p:nvSpPr>
          <p:cNvPr id="41" name="Slide Number Placeholder 40"/>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26</a:t>
            </a:fld>
            <a:endParaRPr lang="en-US" dirty="0">
              <a:solidFill>
                <a:srgbClr val="800080"/>
              </a:solidFill>
              <a:latin typeface="Book Antiqua" pitchFamily="18" charset="0"/>
            </a:endParaRPr>
          </a:p>
        </p:txBody>
      </p:sp>
      <p:sp>
        <p:nvSpPr>
          <p:cNvPr id="22" name="Bent-Up Arrow 21"/>
          <p:cNvSpPr/>
          <p:nvPr/>
        </p:nvSpPr>
        <p:spPr>
          <a:xfrm rot="5400000" flipV="1">
            <a:off x="7341799" y="4980227"/>
            <a:ext cx="286289" cy="536815"/>
          </a:xfrm>
          <a:prstGeom prst="bentUpArrow">
            <a:avLst>
              <a:gd name="adj1" fmla="val 13261"/>
              <a:gd name="adj2" fmla="val 23074"/>
              <a:gd name="adj3" fmla="val 22799"/>
            </a:avLst>
          </a:prstGeom>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en-US" dirty="0"/>
          </a:p>
        </p:txBody>
      </p:sp>
      <p:sp>
        <p:nvSpPr>
          <p:cNvPr id="36" name="Bent-Up Arrow 35"/>
          <p:cNvSpPr/>
          <p:nvPr/>
        </p:nvSpPr>
        <p:spPr>
          <a:xfrm flipV="1">
            <a:off x="7458076" y="3299063"/>
            <a:ext cx="376238" cy="536815"/>
          </a:xfrm>
          <a:prstGeom prst="bentUpArrow">
            <a:avLst>
              <a:gd name="adj1" fmla="val 9583"/>
              <a:gd name="adj2" fmla="val 23074"/>
              <a:gd name="adj3" fmla="val 19250"/>
            </a:avLst>
          </a:prstGeom>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en-US" dirty="0"/>
          </a:p>
        </p:txBody>
      </p:sp>
      <p:grpSp>
        <p:nvGrpSpPr>
          <p:cNvPr id="37" name="Group 12"/>
          <p:cNvGrpSpPr>
            <a:grpSpLocks/>
          </p:cNvGrpSpPr>
          <p:nvPr/>
        </p:nvGrpSpPr>
        <p:grpSpPr bwMode="auto">
          <a:xfrm>
            <a:off x="7971433" y="6313715"/>
            <a:ext cx="792534" cy="337457"/>
            <a:chOff x="3815594" y="5067857"/>
            <a:chExt cx="2249487" cy="836610"/>
          </a:xfrm>
          <a:effectLst/>
        </p:grpSpPr>
        <p:pic>
          <p:nvPicPr>
            <p:cNvPr id="38" name="Picture 13" descr="logo.png"/>
            <p:cNvPicPr>
              <a:picLocks noChangeAspect="1"/>
            </p:cNvPicPr>
            <p:nvPr/>
          </p:nvPicPr>
          <p:blipFill>
            <a:blip r:embed="rId9" cstate="email"/>
            <a:srcRect/>
            <a:stretch>
              <a:fillRect/>
            </a:stretch>
          </p:blipFill>
          <p:spPr bwMode="auto">
            <a:xfrm>
              <a:off x="4055306" y="5067857"/>
              <a:ext cx="284163" cy="241299"/>
            </a:xfrm>
            <a:prstGeom prst="rect">
              <a:avLst/>
            </a:prstGeom>
            <a:noFill/>
            <a:ln w="9525">
              <a:noFill/>
              <a:miter lim="800000"/>
              <a:headEnd/>
              <a:tailEnd/>
            </a:ln>
          </p:spPr>
        </p:pic>
        <p:pic>
          <p:nvPicPr>
            <p:cNvPr id="39" name="Picture 14" descr="logo 1.png"/>
            <p:cNvPicPr>
              <a:picLocks noChangeAspect="1"/>
            </p:cNvPicPr>
            <p:nvPr/>
          </p:nvPicPr>
          <p:blipFill>
            <a:blip r:embed="rId10" cstate="email"/>
            <a:srcRect/>
            <a:stretch>
              <a:fillRect/>
            </a:stretch>
          </p:blipFill>
          <p:spPr bwMode="auto">
            <a:xfrm>
              <a:off x="4144205" y="5085319"/>
              <a:ext cx="166689" cy="204788"/>
            </a:xfrm>
            <a:prstGeom prst="rect">
              <a:avLst/>
            </a:prstGeom>
            <a:noFill/>
            <a:ln w="9525">
              <a:noFill/>
              <a:miter lim="800000"/>
              <a:headEnd/>
              <a:tailEnd/>
            </a:ln>
          </p:spPr>
        </p:pic>
        <p:pic>
          <p:nvPicPr>
            <p:cNvPr id="40" name="Picture 35" descr="logo 2.png"/>
            <p:cNvPicPr>
              <a:picLocks noChangeAspect="1"/>
            </p:cNvPicPr>
            <p:nvPr/>
          </p:nvPicPr>
          <p:blipFill>
            <a:blip r:embed="rId11" cstate="email"/>
            <a:srcRect/>
            <a:stretch>
              <a:fillRect/>
            </a:stretch>
          </p:blipFill>
          <p:spPr bwMode="auto">
            <a:xfrm>
              <a:off x="3931481" y="5228195"/>
              <a:ext cx="2057401" cy="461962"/>
            </a:xfrm>
            <a:prstGeom prst="rect">
              <a:avLst/>
            </a:prstGeom>
            <a:noFill/>
            <a:ln w="9525">
              <a:noFill/>
              <a:miter lim="800000"/>
              <a:headEnd/>
              <a:tailEnd/>
            </a:ln>
          </p:spPr>
        </p:pic>
        <p:pic>
          <p:nvPicPr>
            <p:cNvPr id="43" name="Picture 17" descr="logo 5.png"/>
            <p:cNvPicPr>
              <a:picLocks noChangeAspect="1"/>
            </p:cNvPicPr>
            <p:nvPr/>
          </p:nvPicPr>
          <p:blipFill>
            <a:blip r:embed="rId12"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12" name="Rectangle 11"/>
          <p:cNvSpPr/>
          <p:nvPr/>
        </p:nvSpPr>
        <p:spPr>
          <a:xfrm>
            <a:off x="143763" y="496188"/>
            <a:ext cx="5274201" cy="523220"/>
          </a:xfrm>
          <a:prstGeom prst="rect">
            <a:avLst/>
          </a:prstGeom>
        </p:spPr>
        <p:txBody>
          <a:bodyPr wrap="none">
            <a:spAutoFit/>
          </a:bodyPr>
          <a:lstStyle/>
          <a:p>
            <a:pPr algn="ctr"/>
            <a:r>
              <a:rPr lang="en-US" sz="2800" b="1" dirty="0" smtClean="0">
                <a:solidFill>
                  <a:schemeClr val="bg1"/>
                </a:solidFill>
                <a:effectLst>
                  <a:outerShdw blurRad="38100" dist="38100" dir="2700000" algn="tl">
                    <a:srgbClr val="000000">
                      <a:alpha val="43137"/>
                    </a:srgbClr>
                  </a:outerShdw>
                </a:effectLst>
                <a:latin typeface="Book Antiqua" pitchFamily="18" charset="0"/>
              </a:rPr>
              <a:t>USE OF THE BANKED CELLS</a:t>
            </a:r>
            <a:endParaRPr lang="en-US" sz="2800" b="1" dirty="0">
              <a:solidFill>
                <a:schemeClr val="bg1"/>
              </a:solidFill>
              <a:effectLst>
                <a:outerShdw blurRad="38100" dist="38100" dir="2700000" algn="tl">
                  <a:srgbClr val="000000">
                    <a:alpha val="43137"/>
                  </a:srgbClr>
                </a:outerShdw>
              </a:effectLst>
              <a:latin typeface="Book Antiqua" pitchFamily="18" charset="0"/>
            </a:endParaRPr>
          </a:p>
        </p:txBody>
      </p:sp>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27</a:t>
            </a:fld>
            <a:endParaRPr lang="en-US" dirty="0">
              <a:solidFill>
                <a:srgbClr val="800080"/>
              </a:solidFill>
              <a:latin typeface="Book Antiqua" pitchFamily="18" charset="0"/>
            </a:endParaRPr>
          </a:p>
        </p:txBody>
      </p:sp>
      <p:sp>
        <p:nvSpPr>
          <p:cNvPr id="13" name="Rounded Rectangle 12"/>
          <p:cNvSpPr/>
          <p:nvPr/>
        </p:nvSpPr>
        <p:spPr>
          <a:xfrm>
            <a:off x="1576234" y="2127271"/>
            <a:ext cx="1934866" cy="1432358"/>
          </a:xfrm>
          <a:prstGeom prst="roundRect">
            <a:avLst/>
          </a:prstGeom>
          <a:ln>
            <a:solidFill>
              <a:srgbClr val="800080"/>
            </a:solidFill>
          </a:ln>
          <a:scene3d>
            <a:camera prst="orthographicFront"/>
            <a:lightRig rig="flat" dir="t"/>
          </a:scene3d>
          <a:sp3d z="-190500" extrusionH="12700" prstMaterial="plastic">
            <a:bevelT w="50800" h="50800"/>
          </a:sp3d>
        </p:spPr>
        <p:style>
          <a:lnRef idx="1">
            <a:schemeClr val="accent4">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7813" tIns="75753" rIns="47813" bIns="13970" numCol="1" spcCol="1270" anchor="t" anchorCtr="0">
            <a:noAutofit/>
          </a:bodyPr>
          <a:lstStyle/>
          <a:p>
            <a:pPr marL="57150" lvl="1" indent="-57150" algn="l" defTabSz="488950">
              <a:lnSpc>
                <a:spcPct val="90000"/>
              </a:lnSpc>
              <a:spcBef>
                <a:spcPct val="0"/>
              </a:spcBef>
              <a:spcAft>
                <a:spcPct val="15000"/>
              </a:spcAft>
              <a:buChar char="••"/>
            </a:pPr>
            <a:r>
              <a:rPr lang="en-US" sz="1100" b="1" kern="1200" dirty="0" smtClean="0">
                <a:latin typeface="Book Antiqua" pitchFamily="18" charset="0"/>
              </a:rPr>
              <a:t>Worldwide</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$2.5 Billion (Rs. 10,000 crores)</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endParaRPr lang="en-US" sz="1100" kern="1200" dirty="0">
              <a:latin typeface="Book Antiqua" pitchFamily="18" charset="0"/>
            </a:endParaRPr>
          </a:p>
          <a:p>
            <a:pPr marL="57150" lvl="1" indent="-57150" algn="l" defTabSz="488950">
              <a:lnSpc>
                <a:spcPct val="90000"/>
              </a:lnSpc>
              <a:spcBef>
                <a:spcPct val="0"/>
              </a:spcBef>
              <a:spcAft>
                <a:spcPct val="15000"/>
              </a:spcAft>
              <a:buChar char="••"/>
            </a:pPr>
            <a:r>
              <a:rPr lang="en-US" sz="1100" b="1" kern="1200" dirty="0" smtClean="0">
                <a:latin typeface="Book Antiqua" pitchFamily="18" charset="0"/>
              </a:rPr>
              <a:t>India</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Rs.100 crores</a:t>
            </a:r>
            <a:endParaRPr lang="en-US" sz="1100" kern="1200" dirty="0">
              <a:latin typeface="Book Antiqua" pitchFamily="18" charset="0"/>
            </a:endParaRPr>
          </a:p>
        </p:txBody>
      </p:sp>
      <p:sp>
        <p:nvSpPr>
          <p:cNvPr id="18" name="Freeform 17"/>
          <p:cNvSpPr/>
          <p:nvPr/>
        </p:nvSpPr>
        <p:spPr>
          <a:xfrm>
            <a:off x="1532713" y="1687290"/>
            <a:ext cx="1934866" cy="478970"/>
          </a:xfrm>
          <a:custGeom>
            <a:avLst/>
            <a:gdLst>
              <a:gd name="connsiteX0" fmla="*/ 0 w 1934866"/>
              <a:gd name="connsiteY0" fmla="*/ 0 h 621065"/>
              <a:gd name="connsiteX1" fmla="*/ 1934866 w 1934866"/>
              <a:gd name="connsiteY1" fmla="*/ 0 h 621065"/>
              <a:gd name="connsiteX2" fmla="*/ 1934866 w 1934866"/>
              <a:gd name="connsiteY2" fmla="*/ 621065 h 621065"/>
              <a:gd name="connsiteX3" fmla="*/ 0 w 1934866"/>
              <a:gd name="connsiteY3" fmla="*/ 621065 h 621065"/>
              <a:gd name="connsiteX4" fmla="*/ 0 w 1934866"/>
              <a:gd name="connsiteY4" fmla="*/ 0 h 621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866" h="621065">
                <a:moveTo>
                  <a:pt x="0" y="0"/>
                </a:moveTo>
                <a:lnTo>
                  <a:pt x="1934866" y="0"/>
                </a:lnTo>
                <a:lnTo>
                  <a:pt x="1934866" y="621065"/>
                </a:lnTo>
                <a:lnTo>
                  <a:pt x="0" y="621065"/>
                </a:lnTo>
                <a:lnTo>
                  <a:pt x="0" y="0"/>
                </a:lnTo>
                <a:close/>
              </a:path>
            </a:pathLst>
          </a:custGeom>
          <a:scene3d>
            <a:camera prst="orthographicFront"/>
            <a:lightRig rig="flat" dir="t"/>
          </a:scene3d>
          <a:sp3d prstMaterial="plastic">
            <a:bevelT w="120900" h="88900"/>
            <a:bevelB w="88900" h="31750" prst="angle"/>
          </a:sp3d>
        </p:spPr>
        <p:style>
          <a:lnRef idx="1">
            <a:schemeClr val="accent4"/>
          </a:lnRef>
          <a:fillRef idx="3">
            <a:schemeClr val="accent4"/>
          </a:fillRef>
          <a:effectRef idx="2">
            <a:schemeClr val="accent4"/>
          </a:effectRef>
          <a:fontRef idx="minor">
            <a:schemeClr val="lt1"/>
          </a:fontRef>
        </p:style>
        <p:txBody>
          <a:bodyPr spcFirstLastPara="0" vert="horz" wrap="square" lIns="0" tIns="0" rIns="0" bIns="0" numCol="1" spcCol="1270" anchor="ctr" anchorCtr="0">
            <a:normAutofit/>
          </a:bodyPr>
          <a:lstStyle/>
          <a:p>
            <a:pPr lvl="0" algn="ctr" defTabSz="622300">
              <a:lnSpc>
                <a:spcPct val="90000"/>
              </a:lnSpc>
              <a:spcBef>
                <a:spcPct val="0"/>
              </a:spcBef>
              <a:spcAft>
                <a:spcPct val="35000"/>
              </a:spcAft>
            </a:pPr>
            <a:r>
              <a:rPr lang="en-US" sz="1400" kern="1200" dirty="0" smtClean="0"/>
              <a:t>Market Size (2009)</a:t>
            </a:r>
            <a:endParaRPr lang="en-US" sz="1400" kern="1200" dirty="0"/>
          </a:p>
        </p:txBody>
      </p:sp>
      <p:sp>
        <p:nvSpPr>
          <p:cNvPr id="20" name="Rounded Rectangle 19"/>
          <p:cNvSpPr/>
          <p:nvPr/>
        </p:nvSpPr>
        <p:spPr>
          <a:xfrm>
            <a:off x="3838527" y="2116384"/>
            <a:ext cx="1934866" cy="1444337"/>
          </a:xfrm>
          <a:prstGeom prst="roundRect">
            <a:avLst/>
          </a:prstGeom>
          <a:ln>
            <a:solidFill>
              <a:srgbClr val="800080"/>
            </a:solidFill>
          </a:ln>
          <a:scene3d>
            <a:camera prst="orthographicFront"/>
            <a:lightRig rig="flat" dir="t"/>
          </a:scene3d>
          <a:sp3d z="-190500" extrusionH="12700" prstMaterial="plastic">
            <a:bevelT w="50800" h="50800"/>
          </a:sp3d>
        </p:spPr>
        <p:style>
          <a:lnRef idx="1">
            <a:schemeClr val="accent4">
              <a:hueOff val="-1116192"/>
              <a:satOff val="6725"/>
              <a:lumOff val="539"/>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7813" tIns="75753" rIns="47813" bIns="13970" numCol="1" spcCol="1270" anchor="t" anchorCtr="0">
            <a:noAutofit/>
          </a:bodyPr>
          <a:lstStyle/>
          <a:p>
            <a:pPr marL="57150" lvl="1" indent="-57150" algn="l" defTabSz="488950">
              <a:lnSpc>
                <a:spcPct val="90000"/>
              </a:lnSpc>
              <a:spcBef>
                <a:spcPct val="0"/>
              </a:spcBef>
              <a:spcAft>
                <a:spcPct val="15000"/>
              </a:spcAft>
              <a:buChar char="••"/>
            </a:pPr>
            <a:r>
              <a:rPr lang="en-US" sz="1100" b="1" kern="1200" dirty="0" smtClean="0">
                <a:latin typeface="Book Antiqua" pitchFamily="18" charset="0"/>
              </a:rPr>
              <a:t>Worldwide</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134</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endParaRPr lang="en-US" sz="1100" kern="1200" dirty="0">
              <a:latin typeface="Book Antiqua" pitchFamily="18" charset="0"/>
            </a:endParaRPr>
          </a:p>
          <a:p>
            <a:pPr marL="57150" lvl="1" indent="-57150" algn="l" defTabSz="488950">
              <a:lnSpc>
                <a:spcPct val="90000"/>
              </a:lnSpc>
              <a:spcBef>
                <a:spcPct val="0"/>
              </a:spcBef>
              <a:spcAft>
                <a:spcPct val="15000"/>
              </a:spcAft>
              <a:buChar char="••"/>
            </a:pPr>
            <a:r>
              <a:rPr lang="en-US" sz="1100" b="1" kern="1200" dirty="0" smtClean="0">
                <a:latin typeface="Book Antiqua" pitchFamily="18" charset="0"/>
              </a:rPr>
              <a:t>India</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10</a:t>
            </a:r>
            <a:endParaRPr lang="en-US" sz="1100" kern="1200" dirty="0">
              <a:latin typeface="Book Antiqua" pitchFamily="18" charset="0"/>
            </a:endParaRPr>
          </a:p>
        </p:txBody>
      </p:sp>
      <p:sp>
        <p:nvSpPr>
          <p:cNvPr id="22" name="Freeform 21"/>
          <p:cNvSpPr/>
          <p:nvPr/>
        </p:nvSpPr>
        <p:spPr>
          <a:xfrm>
            <a:off x="3838527" y="1709061"/>
            <a:ext cx="1934866" cy="446314"/>
          </a:xfrm>
          <a:custGeom>
            <a:avLst/>
            <a:gdLst>
              <a:gd name="connsiteX0" fmla="*/ 0 w 1934866"/>
              <a:gd name="connsiteY0" fmla="*/ 0 h 621065"/>
              <a:gd name="connsiteX1" fmla="*/ 1934866 w 1934866"/>
              <a:gd name="connsiteY1" fmla="*/ 0 h 621065"/>
              <a:gd name="connsiteX2" fmla="*/ 1934866 w 1934866"/>
              <a:gd name="connsiteY2" fmla="*/ 621065 h 621065"/>
              <a:gd name="connsiteX3" fmla="*/ 0 w 1934866"/>
              <a:gd name="connsiteY3" fmla="*/ 621065 h 621065"/>
              <a:gd name="connsiteX4" fmla="*/ 0 w 1934866"/>
              <a:gd name="connsiteY4" fmla="*/ 0 h 621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866" h="621065">
                <a:moveTo>
                  <a:pt x="0" y="0"/>
                </a:moveTo>
                <a:lnTo>
                  <a:pt x="1934866" y="0"/>
                </a:lnTo>
                <a:lnTo>
                  <a:pt x="1934866" y="621065"/>
                </a:lnTo>
                <a:lnTo>
                  <a:pt x="0" y="621065"/>
                </a:lnTo>
                <a:lnTo>
                  <a:pt x="0" y="0"/>
                </a:lnTo>
                <a:close/>
              </a:path>
            </a:pathLst>
          </a:custGeom>
          <a:scene3d>
            <a:camera prst="orthographicFront"/>
            <a:lightRig rig="flat" dir="t"/>
          </a:scene3d>
          <a:sp3d prstMaterial="plastic">
            <a:bevelT w="120900" h="88900"/>
            <a:bevelB w="88900" h="31750" prst="angle"/>
          </a:sp3d>
        </p:spPr>
        <p:style>
          <a:lnRef idx="1">
            <a:schemeClr val="accent4"/>
          </a:lnRef>
          <a:fillRef idx="3">
            <a:schemeClr val="accent4"/>
          </a:fillRef>
          <a:effectRef idx="2">
            <a:schemeClr val="accent4"/>
          </a:effectRef>
          <a:fontRef idx="minor">
            <a:schemeClr val="lt1"/>
          </a:fontRef>
        </p:style>
        <p:txBody>
          <a:bodyPr spcFirstLastPara="0" vert="horz" wrap="square" lIns="0" tIns="0" rIns="0" bIns="0" numCol="1" spcCol="1270" anchor="ctr" anchorCtr="0">
            <a:normAutofit/>
          </a:bodyPr>
          <a:lstStyle/>
          <a:p>
            <a:pPr lvl="0" algn="ctr" defTabSz="622300">
              <a:lnSpc>
                <a:spcPct val="90000"/>
              </a:lnSpc>
              <a:spcBef>
                <a:spcPct val="0"/>
              </a:spcBef>
              <a:spcAft>
                <a:spcPct val="35000"/>
              </a:spcAft>
            </a:pPr>
            <a:r>
              <a:rPr lang="en-US" sz="1400" kern="1200" dirty="0" smtClean="0"/>
              <a:t>Cord Blood Banks</a:t>
            </a:r>
            <a:endParaRPr lang="en-US" sz="1400" kern="1200" dirty="0"/>
          </a:p>
        </p:txBody>
      </p:sp>
      <p:sp>
        <p:nvSpPr>
          <p:cNvPr id="24" name="Rounded Rectangle 23"/>
          <p:cNvSpPr/>
          <p:nvPr/>
        </p:nvSpPr>
        <p:spPr>
          <a:xfrm>
            <a:off x="2580359" y="4529319"/>
            <a:ext cx="1934866" cy="1207443"/>
          </a:xfrm>
          <a:prstGeom prst="roundRect">
            <a:avLst/>
          </a:prstGeom>
          <a:ln>
            <a:solidFill>
              <a:srgbClr val="800080"/>
            </a:solidFill>
          </a:ln>
          <a:scene3d>
            <a:camera prst="orthographicFront"/>
            <a:lightRig rig="flat" dir="t"/>
          </a:scene3d>
          <a:sp3d z="-190500" extrusionH="12700" prstMaterial="plastic">
            <a:bevelT w="50800" h="50800"/>
          </a:sp3d>
        </p:spPr>
        <p:style>
          <a:lnRef idx="1">
            <a:schemeClr val="accent4">
              <a:hueOff val="-2232385"/>
              <a:satOff val="13449"/>
              <a:lumOff val="107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7813" tIns="75753" rIns="47813" bIns="13970" numCol="1" spcCol="1270" anchor="t" anchorCtr="0">
            <a:noAutofit/>
          </a:bodyPr>
          <a:lstStyle/>
          <a:p>
            <a:pPr marL="57150" lvl="1" indent="-57150" algn="l" defTabSz="488950">
              <a:lnSpc>
                <a:spcPct val="90000"/>
              </a:lnSpc>
              <a:spcBef>
                <a:spcPct val="0"/>
              </a:spcBef>
              <a:spcAft>
                <a:spcPct val="15000"/>
              </a:spcAft>
              <a:buChar char="••"/>
            </a:pPr>
            <a:r>
              <a:rPr lang="en-US" sz="1100" b="1" kern="1200" dirty="0" smtClean="0">
                <a:latin typeface="Book Antiqua" pitchFamily="18" charset="0"/>
              </a:rPr>
              <a:t>Worldwide</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10,00,000</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endParaRPr lang="en-US" sz="1100" kern="1200" dirty="0">
              <a:latin typeface="Book Antiqua" pitchFamily="18" charset="0"/>
            </a:endParaRPr>
          </a:p>
          <a:p>
            <a:pPr marL="57150" lvl="1" indent="-57150" algn="l" defTabSz="488950">
              <a:lnSpc>
                <a:spcPct val="90000"/>
              </a:lnSpc>
              <a:spcBef>
                <a:spcPct val="0"/>
              </a:spcBef>
              <a:spcAft>
                <a:spcPct val="15000"/>
              </a:spcAft>
              <a:buChar char="••"/>
            </a:pPr>
            <a:r>
              <a:rPr lang="en-US" sz="1100" kern="1200" dirty="0" smtClean="0">
                <a:latin typeface="Book Antiqua" pitchFamily="18" charset="0"/>
              </a:rPr>
              <a:t>India</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50,000</a:t>
            </a:r>
            <a:endParaRPr lang="en-US" sz="1100" kern="1200" dirty="0">
              <a:latin typeface="Book Antiqua" pitchFamily="18" charset="0"/>
            </a:endParaRPr>
          </a:p>
        </p:txBody>
      </p:sp>
      <p:sp>
        <p:nvSpPr>
          <p:cNvPr id="25" name="Freeform 24"/>
          <p:cNvSpPr/>
          <p:nvPr/>
        </p:nvSpPr>
        <p:spPr>
          <a:xfrm>
            <a:off x="2580359" y="3955703"/>
            <a:ext cx="1934866" cy="621065"/>
          </a:xfrm>
          <a:custGeom>
            <a:avLst/>
            <a:gdLst>
              <a:gd name="connsiteX0" fmla="*/ 0 w 1934866"/>
              <a:gd name="connsiteY0" fmla="*/ 0 h 621065"/>
              <a:gd name="connsiteX1" fmla="*/ 1934866 w 1934866"/>
              <a:gd name="connsiteY1" fmla="*/ 0 h 621065"/>
              <a:gd name="connsiteX2" fmla="*/ 1934866 w 1934866"/>
              <a:gd name="connsiteY2" fmla="*/ 621065 h 621065"/>
              <a:gd name="connsiteX3" fmla="*/ 0 w 1934866"/>
              <a:gd name="connsiteY3" fmla="*/ 621065 h 621065"/>
              <a:gd name="connsiteX4" fmla="*/ 0 w 1934866"/>
              <a:gd name="connsiteY4" fmla="*/ 0 h 621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866" h="621065">
                <a:moveTo>
                  <a:pt x="0" y="0"/>
                </a:moveTo>
                <a:lnTo>
                  <a:pt x="1934866" y="0"/>
                </a:lnTo>
                <a:lnTo>
                  <a:pt x="1934866" y="621065"/>
                </a:lnTo>
                <a:lnTo>
                  <a:pt x="0" y="621065"/>
                </a:lnTo>
                <a:lnTo>
                  <a:pt x="0" y="0"/>
                </a:lnTo>
                <a:close/>
              </a:path>
            </a:pathLst>
          </a:custGeom>
          <a:scene3d>
            <a:camera prst="orthographicFront"/>
            <a:lightRig rig="flat" dir="t"/>
          </a:scene3d>
          <a:sp3d prstMaterial="plastic">
            <a:bevelT w="120900" h="88900"/>
            <a:bevelB w="88900" h="31750" prst="angle"/>
          </a:sp3d>
        </p:spPr>
        <p:style>
          <a:lnRef idx="1">
            <a:schemeClr val="accent4"/>
          </a:lnRef>
          <a:fillRef idx="3">
            <a:schemeClr val="accent4"/>
          </a:fillRef>
          <a:effectRef idx="2">
            <a:schemeClr val="accent4"/>
          </a:effectRef>
          <a:fontRef idx="minor">
            <a:schemeClr val="lt1"/>
          </a:fontRef>
        </p:style>
        <p:txBody>
          <a:bodyPr spcFirstLastPara="0" vert="horz" wrap="square" lIns="0" tIns="0" rIns="0" bIns="0" numCol="1" spcCol="1270" anchor="ctr" anchorCtr="0">
            <a:normAutofit/>
          </a:bodyPr>
          <a:lstStyle/>
          <a:p>
            <a:pPr lvl="0" algn="ctr" defTabSz="622300">
              <a:lnSpc>
                <a:spcPct val="90000"/>
              </a:lnSpc>
              <a:spcBef>
                <a:spcPct val="0"/>
              </a:spcBef>
              <a:spcAft>
                <a:spcPct val="35000"/>
              </a:spcAft>
            </a:pPr>
            <a:r>
              <a:rPr lang="en-US" sz="1400" kern="1200" dirty="0" smtClean="0"/>
              <a:t>Cord Units Stored </a:t>
            </a:r>
            <a:endParaRPr lang="en-US" sz="1400" dirty="0" smtClean="0"/>
          </a:p>
          <a:p>
            <a:pPr lvl="0" algn="ctr" defTabSz="622300">
              <a:lnSpc>
                <a:spcPct val="90000"/>
              </a:lnSpc>
              <a:spcBef>
                <a:spcPct val="0"/>
              </a:spcBef>
              <a:spcAft>
                <a:spcPct val="35000"/>
              </a:spcAft>
            </a:pPr>
            <a:r>
              <a:rPr lang="en-US" sz="1400" kern="1200" dirty="0" smtClean="0"/>
              <a:t>(Private banks)</a:t>
            </a:r>
            <a:endParaRPr lang="en-US" sz="1400" kern="1200" dirty="0"/>
          </a:p>
        </p:txBody>
      </p:sp>
      <p:sp>
        <p:nvSpPr>
          <p:cNvPr id="27" name="Rounded Rectangle 26"/>
          <p:cNvSpPr/>
          <p:nvPr/>
        </p:nvSpPr>
        <p:spPr>
          <a:xfrm>
            <a:off x="5214814" y="4528449"/>
            <a:ext cx="1934866" cy="1153885"/>
          </a:xfrm>
          <a:prstGeom prst="roundRect">
            <a:avLst/>
          </a:prstGeom>
          <a:ln>
            <a:solidFill>
              <a:srgbClr val="800080"/>
            </a:solidFill>
          </a:ln>
          <a:scene3d>
            <a:camera prst="orthographicFront"/>
            <a:lightRig rig="flat" dir="t"/>
          </a:scene3d>
          <a:sp3d z="-190500" extrusionH="12700" prstMaterial="plastic">
            <a:bevelT w="50800" h="50800"/>
          </a:sp3d>
        </p:spPr>
        <p:style>
          <a:lnRef idx="1">
            <a:schemeClr val="accent4">
              <a:hueOff val="-3348577"/>
              <a:satOff val="20174"/>
              <a:lumOff val="1617"/>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7813" tIns="75753" rIns="47813" bIns="13970" numCol="1" spcCol="1270" anchor="t" anchorCtr="0">
            <a:noAutofit/>
          </a:bodyPr>
          <a:lstStyle/>
          <a:p>
            <a:pPr marL="57150" lvl="1" indent="-57150" algn="l" defTabSz="488950">
              <a:lnSpc>
                <a:spcPct val="90000"/>
              </a:lnSpc>
              <a:spcBef>
                <a:spcPct val="0"/>
              </a:spcBef>
              <a:spcAft>
                <a:spcPct val="15000"/>
              </a:spcAft>
              <a:buChar char="••"/>
            </a:pPr>
            <a:r>
              <a:rPr lang="en-US" sz="1100" b="1" kern="1200" dirty="0" smtClean="0">
                <a:latin typeface="Book Antiqua" pitchFamily="18" charset="0"/>
              </a:rPr>
              <a:t>Worldwide</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6,00,000</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endParaRPr lang="en-US" sz="1100" kern="1200" dirty="0">
              <a:latin typeface="Book Antiqua" pitchFamily="18" charset="0"/>
            </a:endParaRPr>
          </a:p>
          <a:p>
            <a:pPr marL="57150" lvl="1" indent="-57150" algn="l" defTabSz="488950">
              <a:lnSpc>
                <a:spcPct val="90000"/>
              </a:lnSpc>
              <a:spcBef>
                <a:spcPct val="0"/>
              </a:spcBef>
              <a:spcAft>
                <a:spcPct val="15000"/>
              </a:spcAft>
              <a:buChar char="••"/>
            </a:pPr>
            <a:r>
              <a:rPr lang="en-US" sz="1100" b="1" kern="1200" dirty="0" smtClean="0">
                <a:latin typeface="Book Antiqua" pitchFamily="18" charset="0"/>
              </a:rPr>
              <a:t>India</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1500</a:t>
            </a:r>
            <a:endParaRPr lang="en-US" sz="1100" kern="1200" dirty="0">
              <a:latin typeface="Book Antiqua" pitchFamily="18" charset="0"/>
            </a:endParaRPr>
          </a:p>
        </p:txBody>
      </p:sp>
      <p:sp>
        <p:nvSpPr>
          <p:cNvPr id="28" name="Freeform 27"/>
          <p:cNvSpPr/>
          <p:nvPr/>
        </p:nvSpPr>
        <p:spPr>
          <a:xfrm>
            <a:off x="5214814" y="3933937"/>
            <a:ext cx="1934866" cy="621065"/>
          </a:xfrm>
          <a:custGeom>
            <a:avLst/>
            <a:gdLst>
              <a:gd name="connsiteX0" fmla="*/ 0 w 1934866"/>
              <a:gd name="connsiteY0" fmla="*/ 0 h 621065"/>
              <a:gd name="connsiteX1" fmla="*/ 1934866 w 1934866"/>
              <a:gd name="connsiteY1" fmla="*/ 0 h 621065"/>
              <a:gd name="connsiteX2" fmla="*/ 1934866 w 1934866"/>
              <a:gd name="connsiteY2" fmla="*/ 621065 h 621065"/>
              <a:gd name="connsiteX3" fmla="*/ 0 w 1934866"/>
              <a:gd name="connsiteY3" fmla="*/ 621065 h 621065"/>
              <a:gd name="connsiteX4" fmla="*/ 0 w 1934866"/>
              <a:gd name="connsiteY4" fmla="*/ 0 h 621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866" h="621065">
                <a:moveTo>
                  <a:pt x="0" y="0"/>
                </a:moveTo>
                <a:lnTo>
                  <a:pt x="1934866" y="0"/>
                </a:lnTo>
                <a:lnTo>
                  <a:pt x="1934866" y="621065"/>
                </a:lnTo>
                <a:lnTo>
                  <a:pt x="0" y="621065"/>
                </a:lnTo>
                <a:lnTo>
                  <a:pt x="0" y="0"/>
                </a:lnTo>
                <a:close/>
              </a:path>
            </a:pathLst>
          </a:custGeom>
          <a:scene3d>
            <a:camera prst="orthographicFront"/>
            <a:lightRig rig="flat" dir="t"/>
          </a:scene3d>
          <a:sp3d prstMaterial="plastic">
            <a:bevelT w="120900" h="88900"/>
            <a:bevelB w="88900" h="31750" prst="angle"/>
          </a:sp3d>
        </p:spPr>
        <p:style>
          <a:lnRef idx="1">
            <a:schemeClr val="accent4"/>
          </a:lnRef>
          <a:fillRef idx="3">
            <a:schemeClr val="accent4"/>
          </a:fillRef>
          <a:effectRef idx="2">
            <a:schemeClr val="accent4"/>
          </a:effectRef>
          <a:fontRef idx="minor">
            <a:schemeClr val="lt1"/>
          </a:fontRef>
        </p:style>
        <p:txBody>
          <a:bodyPr spcFirstLastPara="0" vert="horz" wrap="square" lIns="0" tIns="0" rIns="0" bIns="0" numCol="1" spcCol="1270" anchor="ctr" anchorCtr="0">
            <a:normAutofit/>
          </a:bodyPr>
          <a:lstStyle/>
          <a:p>
            <a:pPr lvl="0" algn="ctr" defTabSz="622300">
              <a:lnSpc>
                <a:spcPct val="90000"/>
              </a:lnSpc>
              <a:spcBef>
                <a:spcPct val="0"/>
              </a:spcBef>
              <a:spcAft>
                <a:spcPct val="35000"/>
              </a:spcAft>
            </a:pPr>
            <a:r>
              <a:rPr lang="en-US" sz="1400" kern="1200" dirty="0" smtClean="0"/>
              <a:t>Cord Blood Units Stored (Public Banks)</a:t>
            </a:r>
            <a:endParaRPr lang="en-US" sz="1400" kern="1200" dirty="0"/>
          </a:p>
        </p:txBody>
      </p:sp>
      <p:sp>
        <p:nvSpPr>
          <p:cNvPr id="31" name="Rounded Rectangle 30"/>
          <p:cNvSpPr/>
          <p:nvPr/>
        </p:nvSpPr>
        <p:spPr>
          <a:xfrm>
            <a:off x="6077558" y="2139259"/>
            <a:ext cx="1934866" cy="1376825"/>
          </a:xfrm>
          <a:prstGeom prst="roundRect">
            <a:avLst/>
          </a:prstGeom>
          <a:ln>
            <a:solidFill>
              <a:srgbClr val="800080"/>
            </a:solidFill>
          </a:ln>
          <a:scene3d>
            <a:camera prst="orthographicFront"/>
            <a:lightRig rig="flat" dir="t"/>
          </a:scene3d>
          <a:sp3d z="-190500" extrusionH="12700" prstMaterial="plastic">
            <a:bevelT w="50800" h="50800"/>
          </a:sp3d>
        </p:spPr>
        <p:style>
          <a:lnRef idx="1">
            <a:schemeClr val="accent4">
              <a:hueOff val="-4464770"/>
              <a:satOff val="26899"/>
              <a:lumOff val="2156"/>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7813" tIns="75753" rIns="47813" bIns="13970" numCol="1" spcCol="1270" anchor="t" anchorCtr="0">
            <a:noAutofit/>
          </a:bodyPr>
          <a:lstStyle/>
          <a:p>
            <a:pPr marL="57150" lvl="1" indent="-57150" algn="l" defTabSz="488950">
              <a:lnSpc>
                <a:spcPct val="90000"/>
              </a:lnSpc>
              <a:spcBef>
                <a:spcPct val="0"/>
              </a:spcBef>
              <a:spcAft>
                <a:spcPct val="15000"/>
              </a:spcAft>
              <a:buChar char="••"/>
            </a:pPr>
            <a:r>
              <a:rPr lang="en-US" sz="1100" b="1" kern="1200" dirty="0" smtClean="0">
                <a:latin typeface="Book Antiqua" pitchFamily="18" charset="0"/>
              </a:rPr>
              <a:t>Worldwide</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12,000</a:t>
            </a:r>
            <a:endParaRPr lang="en-US" sz="1100" kern="1200" dirty="0">
              <a:latin typeface="Book Antiqua" pitchFamily="18" charset="0"/>
            </a:endParaRPr>
          </a:p>
          <a:p>
            <a:pPr marL="114300" lvl="2" indent="-57150" algn="l" defTabSz="488950">
              <a:lnSpc>
                <a:spcPct val="90000"/>
              </a:lnSpc>
              <a:spcBef>
                <a:spcPct val="0"/>
              </a:spcBef>
              <a:spcAft>
                <a:spcPct val="15000"/>
              </a:spcAft>
              <a:buChar char="••"/>
            </a:pPr>
            <a:endParaRPr lang="en-US" sz="1100" kern="1200" dirty="0">
              <a:latin typeface="Book Antiqua" pitchFamily="18" charset="0"/>
            </a:endParaRPr>
          </a:p>
          <a:p>
            <a:pPr marL="57150" lvl="1" indent="-57150" algn="l" defTabSz="488950">
              <a:lnSpc>
                <a:spcPct val="90000"/>
              </a:lnSpc>
              <a:spcBef>
                <a:spcPct val="0"/>
              </a:spcBef>
              <a:spcAft>
                <a:spcPct val="15000"/>
              </a:spcAft>
              <a:buChar char="••"/>
            </a:pPr>
            <a:r>
              <a:rPr lang="en-US" sz="1100" b="1" kern="1200" dirty="0" smtClean="0">
                <a:latin typeface="Book Antiqua" pitchFamily="18" charset="0"/>
              </a:rPr>
              <a:t>India</a:t>
            </a:r>
            <a:endParaRPr lang="en-US" sz="1100" b="1" kern="1200" dirty="0">
              <a:latin typeface="Book Antiqua" pitchFamily="18" charset="0"/>
            </a:endParaRPr>
          </a:p>
          <a:p>
            <a:pPr marL="114300" lvl="2" indent="-57150" algn="l" defTabSz="488950">
              <a:lnSpc>
                <a:spcPct val="90000"/>
              </a:lnSpc>
              <a:spcBef>
                <a:spcPct val="0"/>
              </a:spcBef>
              <a:spcAft>
                <a:spcPct val="15000"/>
              </a:spcAft>
              <a:buChar char="••"/>
            </a:pPr>
            <a:r>
              <a:rPr lang="en-US" sz="1100" kern="1200" dirty="0" smtClean="0">
                <a:latin typeface="Book Antiqua" pitchFamily="18" charset="0"/>
              </a:rPr>
              <a:t>125</a:t>
            </a:r>
            <a:endParaRPr lang="en-US" sz="1100" kern="1200" dirty="0">
              <a:latin typeface="Book Antiqua" pitchFamily="18" charset="0"/>
            </a:endParaRPr>
          </a:p>
        </p:txBody>
      </p:sp>
      <p:sp>
        <p:nvSpPr>
          <p:cNvPr id="32" name="Freeform 31"/>
          <p:cNvSpPr/>
          <p:nvPr/>
        </p:nvSpPr>
        <p:spPr>
          <a:xfrm>
            <a:off x="6066672" y="1687282"/>
            <a:ext cx="1934866" cy="477654"/>
          </a:xfrm>
          <a:custGeom>
            <a:avLst/>
            <a:gdLst>
              <a:gd name="connsiteX0" fmla="*/ 0 w 1934866"/>
              <a:gd name="connsiteY0" fmla="*/ 0 h 621065"/>
              <a:gd name="connsiteX1" fmla="*/ 1934866 w 1934866"/>
              <a:gd name="connsiteY1" fmla="*/ 0 h 621065"/>
              <a:gd name="connsiteX2" fmla="*/ 1934866 w 1934866"/>
              <a:gd name="connsiteY2" fmla="*/ 621065 h 621065"/>
              <a:gd name="connsiteX3" fmla="*/ 0 w 1934866"/>
              <a:gd name="connsiteY3" fmla="*/ 621065 h 621065"/>
              <a:gd name="connsiteX4" fmla="*/ 0 w 1934866"/>
              <a:gd name="connsiteY4" fmla="*/ 0 h 621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866" h="621065">
                <a:moveTo>
                  <a:pt x="0" y="0"/>
                </a:moveTo>
                <a:lnTo>
                  <a:pt x="1934866" y="0"/>
                </a:lnTo>
                <a:lnTo>
                  <a:pt x="1934866" y="621065"/>
                </a:lnTo>
                <a:lnTo>
                  <a:pt x="0" y="621065"/>
                </a:lnTo>
                <a:lnTo>
                  <a:pt x="0" y="0"/>
                </a:lnTo>
                <a:close/>
              </a:path>
            </a:pathLst>
          </a:custGeom>
          <a:scene3d>
            <a:camera prst="orthographicFront"/>
            <a:lightRig rig="flat" dir="t"/>
          </a:scene3d>
          <a:sp3d prstMaterial="plastic">
            <a:bevelT w="120900" h="88900"/>
            <a:bevelB w="88900" h="31750" prst="angle"/>
          </a:sp3d>
        </p:spPr>
        <p:style>
          <a:lnRef idx="1">
            <a:schemeClr val="accent4"/>
          </a:lnRef>
          <a:fillRef idx="3">
            <a:schemeClr val="accent4"/>
          </a:fillRef>
          <a:effectRef idx="2">
            <a:schemeClr val="accent4"/>
          </a:effectRef>
          <a:fontRef idx="minor">
            <a:schemeClr val="lt1"/>
          </a:fontRef>
        </p:style>
        <p:txBody>
          <a:bodyPr spcFirstLastPara="0" vert="horz" wrap="square" lIns="0" tIns="0" rIns="0" bIns="0" numCol="1" spcCol="1270" anchor="ctr" anchorCtr="0">
            <a:normAutofit/>
          </a:bodyPr>
          <a:lstStyle/>
          <a:p>
            <a:pPr lvl="0" algn="ctr" defTabSz="622300">
              <a:lnSpc>
                <a:spcPct val="90000"/>
              </a:lnSpc>
              <a:spcBef>
                <a:spcPct val="0"/>
              </a:spcBef>
              <a:spcAft>
                <a:spcPct val="35000"/>
              </a:spcAft>
            </a:pPr>
            <a:r>
              <a:rPr lang="en-US" sz="1400" kern="1200" dirty="0" smtClean="0"/>
              <a:t>Cord Blood Transplantation</a:t>
            </a:r>
            <a:endParaRPr lang="en-US" sz="1400" kern="1200" dirty="0"/>
          </a:p>
        </p:txBody>
      </p:sp>
      <p:sp>
        <p:nvSpPr>
          <p:cNvPr id="34" name="TextBox 33"/>
          <p:cNvSpPr txBox="1"/>
          <p:nvPr/>
        </p:nvSpPr>
        <p:spPr>
          <a:xfrm>
            <a:off x="435428" y="6259286"/>
            <a:ext cx="5344886" cy="253916"/>
          </a:xfrm>
          <a:prstGeom prst="rect">
            <a:avLst/>
          </a:prstGeom>
          <a:noFill/>
        </p:spPr>
        <p:txBody>
          <a:bodyPr wrap="square" rtlCol="0">
            <a:spAutoFit/>
          </a:bodyPr>
          <a:lstStyle/>
          <a:p>
            <a:r>
              <a:rPr lang="en-US" sz="1050" dirty="0" smtClean="0">
                <a:latin typeface="Book Antiqua" pitchFamily="18" charset="0"/>
              </a:rPr>
              <a:t>* Data Collected from an independent report</a:t>
            </a:r>
            <a:endParaRPr lang="en-US" sz="1050" dirty="0">
              <a:latin typeface="Book Antiqua" pitchFamily="18" charset="0"/>
            </a:endParaRPr>
          </a:p>
        </p:txBody>
      </p:sp>
      <p:grpSp>
        <p:nvGrpSpPr>
          <p:cNvPr id="21" name="Group 12"/>
          <p:cNvGrpSpPr>
            <a:grpSpLocks/>
          </p:cNvGrpSpPr>
          <p:nvPr/>
        </p:nvGrpSpPr>
        <p:grpSpPr bwMode="auto">
          <a:xfrm>
            <a:off x="7971433" y="6313715"/>
            <a:ext cx="792534" cy="337457"/>
            <a:chOff x="3815594" y="5067857"/>
            <a:chExt cx="2249487" cy="836610"/>
          </a:xfrm>
          <a:effectLst/>
        </p:grpSpPr>
        <p:pic>
          <p:nvPicPr>
            <p:cNvPr id="23"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26"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30"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33"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28</a:t>
            </a:fld>
            <a:endParaRPr lang="en-US" dirty="0">
              <a:solidFill>
                <a:srgbClr val="800080"/>
              </a:solidFill>
              <a:latin typeface="Book Antiqua" pitchFamily="18" charset="0"/>
            </a:endParaRPr>
          </a:p>
        </p:txBody>
      </p:sp>
      <p:pic>
        <p:nvPicPr>
          <p:cNvPr id="11" name="Picture 10" descr="regrow.png"/>
          <p:cNvPicPr>
            <a:picLocks noChangeAspect="1"/>
          </p:cNvPicPr>
          <p:nvPr/>
        </p:nvPicPr>
        <p:blipFill>
          <a:blip r:embed="rId3" cstate="email"/>
          <a:stretch>
            <a:fillRect/>
          </a:stretch>
        </p:blipFill>
        <p:spPr>
          <a:xfrm>
            <a:off x="618742" y="1163465"/>
            <a:ext cx="2125505" cy="523821"/>
          </a:xfrm>
          <a:prstGeom prst="rect">
            <a:avLst/>
          </a:prstGeom>
        </p:spPr>
      </p:pic>
      <p:sp>
        <p:nvSpPr>
          <p:cNvPr id="9" name="TextBox 8"/>
          <p:cNvSpPr txBox="1"/>
          <p:nvPr/>
        </p:nvSpPr>
        <p:spPr>
          <a:xfrm>
            <a:off x="326571" y="3831771"/>
            <a:ext cx="6524543" cy="523220"/>
          </a:xfrm>
          <a:prstGeom prst="rect">
            <a:avLst/>
          </a:prstGeom>
          <a:noFill/>
        </p:spPr>
        <p:txBody>
          <a:bodyPr wrap="none" rtlCol="0">
            <a:spAutoFit/>
          </a:bodyPr>
          <a:lstStyle/>
          <a:p>
            <a:r>
              <a:rPr lang="en-US" sz="2800" b="1" dirty="0" smtClean="0">
                <a:solidFill>
                  <a:srgbClr val="FF0000"/>
                </a:solidFill>
                <a:latin typeface="Book Antiqua" pitchFamily="18" charset="0"/>
              </a:rPr>
              <a:t>Regrow Your Cells. Rebuild Your Life.</a:t>
            </a:r>
            <a:endParaRPr lang="en-US" sz="2800" b="1" dirty="0">
              <a:solidFill>
                <a:srgbClr val="FF0000"/>
              </a:solidFill>
              <a:latin typeface="Book Antiqua" pitchFamily="18" charset="0"/>
            </a:endParaRPr>
          </a:p>
        </p:txBody>
      </p:sp>
      <p:grpSp>
        <p:nvGrpSpPr>
          <p:cNvPr id="14"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19"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0"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29</a:t>
            </a:fld>
            <a:endParaRPr lang="en-US" dirty="0">
              <a:solidFill>
                <a:srgbClr val="800080"/>
              </a:solidFill>
              <a:latin typeface="Book Antiqua" pitchFamily="18" charset="0"/>
            </a:endParaRPr>
          </a:p>
        </p:txBody>
      </p:sp>
      <p:sp>
        <p:nvSpPr>
          <p:cNvPr id="11" name="TextBox 10"/>
          <p:cNvSpPr txBox="1"/>
          <p:nvPr/>
        </p:nvSpPr>
        <p:spPr>
          <a:xfrm>
            <a:off x="214489" y="1332089"/>
            <a:ext cx="8737600" cy="600164"/>
          </a:xfrm>
          <a:prstGeom prst="rect">
            <a:avLst/>
          </a:prstGeom>
          <a:noFill/>
        </p:spPr>
        <p:txBody>
          <a:bodyPr wrap="square" rtlCol="0">
            <a:spAutoFit/>
          </a:bodyPr>
          <a:lstStyle/>
          <a:p>
            <a:pPr algn="just"/>
            <a:r>
              <a:rPr lang="en-US" sz="1100" b="1" dirty="0" smtClean="0">
                <a:latin typeface="Book Antiqua" pitchFamily="18" charset="0"/>
              </a:rPr>
              <a:t>CHONDRON</a:t>
            </a:r>
            <a:r>
              <a:rPr lang="en-US" sz="1100" b="1" baseline="30000" dirty="0" smtClean="0">
                <a:latin typeface="Book Antiqua" pitchFamily="18" charset="0"/>
              </a:rPr>
              <a:t>™</a:t>
            </a:r>
            <a:r>
              <a:rPr lang="en-US" sz="1100" baseline="30000" dirty="0" smtClean="0">
                <a:latin typeface="Book Antiqua" pitchFamily="18" charset="0"/>
              </a:rPr>
              <a:t> </a:t>
            </a:r>
            <a:r>
              <a:rPr lang="en-US" sz="1100" dirty="0" smtClean="0">
                <a:latin typeface="Book Antiqua" pitchFamily="18" charset="0"/>
              </a:rPr>
              <a:t>is cultured autologous chondrocytes for local cartilage formation. </a:t>
            </a:r>
            <a:r>
              <a:rPr lang="en-US" sz="1100" b="1" dirty="0" smtClean="0">
                <a:latin typeface="Book Antiqua" pitchFamily="18" charset="0"/>
              </a:rPr>
              <a:t>CHONDRON</a:t>
            </a:r>
            <a:r>
              <a:rPr lang="en-US" sz="1100" b="1" baseline="30000" dirty="0" smtClean="0">
                <a:latin typeface="Book Antiqua" pitchFamily="18" charset="0"/>
              </a:rPr>
              <a:t>™</a:t>
            </a:r>
            <a:r>
              <a:rPr lang="en-US" sz="1100" dirty="0" smtClean="0">
                <a:latin typeface="Book Antiqua" pitchFamily="18" charset="0"/>
              </a:rPr>
              <a:t> is performed by three stages: harvesting small cartilage from a patient’s own cartilage of non-weight bearing area, cell culturing in Cell Processing Center™, and implanting the cultured chondrocytes   into defect sites. </a:t>
            </a:r>
            <a:endParaRPr lang="en-US" sz="1100" dirty="0">
              <a:latin typeface="Book Antiqua" pitchFamily="18" charset="0"/>
            </a:endParaRPr>
          </a:p>
        </p:txBody>
      </p:sp>
      <p:sp>
        <p:nvSpPr>
          <p:cNvPr id="14" name="TextBox 13"/>
          <p:cNvSpPr txBox="1"/>
          <p:nvPr/>
        </p:nvSpPr>
        <p:spPr>
          <a:xfrm>
            <a:off x="3352801" y="2450498"/>
            <a:ext cx="5475112" cy="1692771"/>
          </a:xfrm>
          <a:prstGeom prst="rect">
            <a:avLst/>
          </a:prstGeom>
          <a:noFill/>
        </p:spPr>
        <p:txBody>
          <a:bodyPr wrap="square" lIns="0" tIns="0" rIns="0" bIns="0" rtlCol="0">
            <a:spAutoFit/>
          </a:bodyPr>
          <a:lstStyle/>
          <a:p>
            <a:pPr algn="just"/>
            <a:r>
              <a:rPr lang="en-US" sz="1100" b="1" dirty="0" smtClean="0">
                <a:latin typeface="Book Antiqua" pitchFamily="18" charset="0"/>
              </a:rPr>
              <a:t>Application </a:t>
            </a:r>
          </a:p>
          <a:p>
            <a:pPr algn="just">
              <a:buFont typeface="Wingdings" pitchFamily="2" charset="2"/>
              <a:buChar char="§"/>
            </a:pPr>
            <a:r>
              <a:rPr lang="en-US" sz="1100" dirty="0" smtClean="0">
                <a:latin typeface="Book Antiqua" pitchFamily="18" charset="0"/>
              </a:rPr>
              <a:t>Treatment for chondral defects of joints </a:t>
            </a:r>
          </a:p>
          <a:p>
            <a:pPr algn="just"/>
            <a:endParaRPr lang="en-US" sz="1100" dirty="0" smtClean="0">
              <a:latin typeface="Book Antiqua" pitchFamily="18" charset="0"/>
            </a:endParaRPr>
          </a:p>
          <a:p>
            <a:pPr algn="just"/>
            <a:r>
              <a:rPr lang="en-US" sz="1100" b="1" dirty="0" smtClean="0">
                <a:latin typeface="Book Antiqua" pitchFamily="18" charset="0"/>
              </a:rPr>
              <a:t>Composition </a:t>
            </a:r>
          </a:p>
          <a:p>
            <a:pPr algn="just">
              <a:buFont typeface="Wingdings" pitchFamily="2" charset="2"/>
              <a:buChar char="§"/>
            </a:pPr>
            <a:r>
              <a:rPr lang="en-US" sz="1100" dirty="0" smtClean="0">
                <a:latin typeface="Book Antiqua" pitchFamily="18" charset="0"/>
              </a:rPr>
              <a:t>Autologous Cultured Chondrocytes</a:t>
            </a:r>
          </a:p>
          <a:p>
            <a:pPr algn="just"/>
            <a:endParaRPr lang="en-US" sz="1100" dirty="0" smtClean="0">
              <a:latin typeface="Book Antiqua" pitchFamily="18" charset="0"/>
            </a:endParaRPr>
          </a:p>
          <a:p>
            <a:pPr algn="just"/>
            <a:r>
              <a:rPr lang="en-US" sz="1100" b="1" dirty="0" smtClean="0">
                <a:latin typeface="Book Antiqua" pitchFamily="18" charset="0"/>
              </a:rPr>
              <a:t>Procedure </a:t>
            </a:r>
          </a:p>
          <a:p>
            <a:pPr algn="just">
              <a:buFont typeface="Wingdings" pitchFamily="2" charset="2"/>
              <a:buChar char="§"/>
            </a:pPr>
            <a:r>
              <a:rPr lang="en-US" sz="1100" dirty="0" smtClean="0">
                <a:latin typeface="Book Antiqua" pitchFamily="18" charset="0"/>
              </a:rPr>
              <a:t> Harvesting of small cartilage from non-weight bearing portion of knee joint </a:t>
            </a:r>
          </a:p>
          <a:p>
            <a:pPr marL="112713" indent="-112713" algn="just">
              <a:buFont typeface="Wingdings" pitchFamily="2" charset="2"/>
              <a:buChar char="§"/>
            </a:pPr>
            <a:r>
              <a:rPr lang="en-US" sz="1100" dirty="0" smtClean="0">
                <a:latin typeface="Book Antiqua" pitchFamily="18" charset="0"/>
              </a:rPr>
              <a:t>Multiplying cells several folds for 3-4 weeks</a:t>
            </a:r>
          </a:p>
          <a:p>
            <a:pPr algn="just"/>
            <a:endParaRPr lang="en-US" sz="1100" dirty="0" smtClean="0">
              <a:latin typeface="Book Antiqua" pitchFamily="18" charset="0"/>
            </a:endParaRPr>
          </a:p>
        </p:txBody>
      </p:sp>
      <p:sp>
        <p:nvSpPr>
          <p:cNvPr id="23" name="Oval 22"/>
          <p:cNvSpPr/>
          <p:nvPr/>
        </p:nvSpPr>
        <p:spPr>
          <a:xfrm>
            <a:off x="328264" y="3238186"/>
            <a:ext cx="1455438" cy="1455438"/>
          </a:xfrm>
          <a:prstGeom prst="ellipse">
            <a:avLst/>
          </a:prstGeom>
          <a:blipFill dpi="0" rotWithShape="1">
            <a:blip r:embed="rId3" cstate="email"/>
            <a:srcRect/>
            <a:stretch>
              <a:fillRect l="7000" t="-1000" r="-14000" b="-2000"/>
            </a:stretch>
          </a:blipFill>
          <a:ln w="38100"/>
        </p:spPr>
        <p:style>
          <a:lnRef idx="2">
            <a:schemeClr val="accent4"/>
          </a:lnRef>
          <a:fillRef idx="1">
            <a:schemeClr val="lt1"/>
          </a:fillRef>
          <a:effectRef idx="0">
            <a:schemeClr val="accent4"/>
          </a:effectRef>
          <a:fontRef idx="minor">
            <a:schemeClr val="dk1"/>
          </a:fontRef>
        </p:style>
      </p:sp>
      <p:sp>
        <p:nvSpPr>
          <p:cNvPr id="24" name="Freeform 23"/>
          <p:cNvSpPr/>
          <p:nvPr/>
        </p:nvSpPr>
        <p:spPr>
          <a:xfrm>
            <a:off x="1591992" y="2211970"/>
            <a:ext cx="954204" cy="954204"/>
          </a:xfrm>
          <a:custGeom>
            <a:avLst/>
            <a:gdLst>
              <a:gd name="connsiteX0" fmla="*/ 0 w 1028230"/>
              <a:gd name="connsiteY0" fmla="*/ 514115 h 1028230"/>
              <a:gd name="connsiteX1" fmla="*/ 150581 w 1028230"/>
              <a:gd name="connsiteY1" fmla="*/ 150581 h 1028230"/>
              <a:gd name="connsiteX2" fmla="*/ 514116 w 1028230"/>
              <a:gd name="connsiteY2" fmla="*/ 1 h 1028230"/>
              <a:gd name="connsiteX3" fmla="*/ 877650 w 1028230"/>
              <a:gd name="connsiteY3" fmla="*/ 150582 h 1028230"/>
              <a:gd name="connsiteX4" fmla="*/ 1028230 w 1028230"/>
              <a:gd name="connsiteY4" fmla="*/ 514117 h 1028230"/>
              <a:gd name="connsiteX5" fmla="*/ 877649 w 1028230"/>
              <a:gd name="connsiteY5" fmla="*/ 877651 h 1028230"/>
              <a:gd name="connsiteX6" fmla="*/ 514115 w 1028230"/>
              <a:gd name="connsiteY6" fmla="*/ 1028232 h 1028230"/>
              <a:gd name="connsiteX7" fmla="*/ 150581 w 1028230"/>
              <a:gd name="connsiteY7" fmla="*/ 877651 h 1028230"/>
              <a:gd name="connsiteX8" fmla="*/ 1 w 1028230"/>
              <a:gd name="connsiteY8" fmla="*/ 514117 h 1028230"/>
              <a:gd name="connsiteX9" fmla="*/ 0 w 1028230"/>
              <a:gd name="connsiteY9" fmla="*/ 514115 h 1028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230" h="1028230">
                <a:moveTo>
                  <a:pt x="0" y="514115"/>
                </a:moveTo>
                <a:cubicBezTo>
                  <a:pt x="0" y="377763"/>
                  <a:pt x="54166" y="246996"/>
                  <a:pt x="150581" y="150581"/>
                </a:cubicBezTo>
                <a:cubicBezTo>
                  <a:pt x="246996" y="54166"/>
                  <a:pt x="377764" y="0"/>
                  <a:pt x="514116" y="1"/>
                </a:cubicBezTo>
                <a:cubicBezTo>
                  <a:pt x="650468" y="1"/>
                  <a:pt x="781235" y="54167"/>
                  <a:pt x="877650" y="150582"/>
                </a:cubicBezTo>
                <a:cubicBezTo>
                  <a:pt x="974065" y="246997"/>
                  <a:pt x="1028231" y="377765"/>
                  <a:pt x="1028230" y="514117"/>
                </a:cubicBezTo>
                <a:cubicBezTo>
                  <a:pt x="1028230" y="650469"/>
                  <a:pt x="974064" y="781236"/>
                  <a:pt x="877649" y="877651"/>
                </a:cubicBezTo>
                <a:cubicBezTo>
                  <a:pt x="781234" y="974066"/>
                  <a:pt x="650466" y="1028232"/>
                  <a:pt x="514115" y="1028232"/>
                </a:cubicBezTo>
                <a:cubicBezTo>
                  <a:pt x="377763" y="1028232"/>
                  <a:pt x="246996" y="974066"/>
                  <a:pt x="150581" y="877651"/>
                </a:cubicBezTo>
                <a:cubicBezTo>
                  <a:pt x="54166" y="781236"/>
                  <a:pt x="0" y="650468"/>
                  <a:pt x="1" y="514117"/>
                </a:cubicBezTo>
                <a:cubicBezTo>
                  <a:pt x="1" y="514116"/>
                  <a:pt x="0" y="514116"/>
                  <a:pt x="0" y="514115"/>
                </a:cubicBezTo>
                <a:close/>
              </a:path>
            </a:pathLst>
          </a:custGeom>
          <a:blipFill dpi="0" rotWithShape="1">
            <a:blip r:embed="rId4" cstate="email"/>
            <a:srcRect/>
            <a:stretch>
              <a:fillRect l="1000" r="-5000" b="1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65821" tIns="165821" rIns="165821" bIns="165821" numCol="1" spcCol="1270" anchor="ctr" anchorCtr="0">
            <a:noAutofit/>
          </a:bodyPr>
          <a:lstStyle/>
          <a:p>
            <a:pPr lvl="0" algn="ctr" defTabSz="1066800">
              <a:lnSpc>
                <a:spcPct val="90000"/>
              </a:lnSpc>
              <a:spcBef>
                <a:spcPct val="0"/>
              </a:spcBef>
              <a:spcAft>
                <a:spcPct val="35000"/>
              </a:spcAft>
            </a:pPr>
            <a:endParaRPr lang="en-US" sz="2400" kern="1200" dirty="0"/>
          </a:p>
        </p:txBody>
      </p:sp>
      <p:sp>
        <p:nvSpPr>
          <p:cNvPr id="30" name="Freeform 29"/>
          <p:cNvSpPr/>
          <p:nvPr/>
        </p:nvSpPr>
        <p:spPr>
          <a:xfrm>
            <a:off x="2112204" y="3479328"/>
            <a:ext cx="954204" cy="954204"/>
          </a:xfrm>
          <a:custGeom>
            <a:avLst/>
            <a:gdLst>
              <a:gd name="connsiteX0" fmla="*/ 0 w 1028230"/>
              <a:gd name="connsiteY0" fmla="*/ 514115 h 1028230"/>
              <a:gd name="connsiteX1" fmla="*/ 150581 w 1028230"/>
              <a:gd name="connsiteY1" fmla="*/ 150581 h 1028230"/>
              <a:gd name="connsiteX2" fmla="*/ 514116 w 1028230"/>
              <a:gd name="connsiteY2" fmla="*/ 1 h 1028230"/>
              <a:gd name="connsiteX3" fmla="*/ 877650 w 1028230"/>
              <a:gd name="connsiteY3" fmla="*/ 150582 h 1028230"/>
              <a:gd name="connsiteX4" fmla="*/ 1028230 w 1028230"/>
              <a:gd name="connsiteY4" fmla="*/ 514117 h 1028230"/>
              <a:gd name="connsiteX5" fmla="*/ 877649 w 1028230"/>
              <a:gd name="connsiteY5" fmla="*/ 877651 h 1028230"/>
              <a:gd name="connsiteX6" fmla="*/ 514115 w 1028230"/>
              <a:gd name="connsiteY6" fmla="*/ 1028232 h 1028230"/>
              <a:gd name="connsiteX7" fmla="*/ 150581 w 1028230"/>
              <a:gd name="connsiteY7" fmla="*/ 877651 h 1028230"/>
              <a:gd name="connsiteX8" fmla="*/ 1 w 1028230"/>
              <a:gd name="connsiteY8" fmla="*/ 514117 h 1028230"/>
              <a:gd name="connsiteX9" fmla="*/ 0 w 1028230"/>
              <a:gd name="connsiteY9" fmla="*/ 514115 h 1028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230" h="1028230">
                <a:moveTo>
                  <a:pt x="0" y="514115"/>
                </a:moveTo>
                <a:cubicBezTo>
                  <a:pt x="0" y="377763"/>
                  <a:pt x="54166" y="246996"/>
                  <a:pt x="150581" y="150581"/>
                </a:cubicBezTo>
                <a:cubicBezTo>
                  <a:pt x="246996" y="54166"/>
                  <a:pt x="377764" y="0"/>
                  <a:pt x="514116" y="1"/>
                </a:cubicBezTo>
                <a:cubicBezTo>
                  <a:pt x="650468" y="1"/>
                  <a:pt x="781235" y="54167"/>
                  <a:pt x="877650" y="150582"/>
                </a:cubicBezTo>
                <a:cubicBezTo>
                  <a:pt x="974065" y="246997"/>
                  <a:pt x="1028231" y="377765"/>
                  <a:pt x="1028230" y="514117"/>
                </a:cubicBezTo>
                <a:cubicBezTo>
                  <a:pt x="1028230" y="650469"/>
                  <a:pt x="974064" y="781236"/>
                  <a:pt x="877649" y="877651"/>
                </a:cubicBezTo>
                <a:cubicBezTo>
                  <a:pt x="781234" y="974066"/>
                  <a:pt x="650466" y="1028232"/>
                  <a:pt x="514115" y="1028232"/>
                </a:cubicBezTo>
                <a:cubicBezTo>
                  <a:pt x="377763" y="1028232"/>
                  <a:pt x="246996" y="974066"/>
                  <a:pt x="150581" y="877651"/>
                </a:cubicBezTo>
                <a:cubicBezTo>
                  <a:pt x="54166" y="781236"/>
                  <a:pt x="0" y="650468"/>
                  <a:pt x="1" y="514117"/>
                </a:cubicBezTo>
                <a:cubicBezTo>
                  <a:pt x="1" y="514116"/>
                  <a:pt x="0" y="514116"/>
                  <a:pt x="0" y="514115"/>
                </a:cubicBezTo>
                <a:close/>
              </a:path>
            </a:pathLst>
          </a:custGeom>
          <a:blipFill>
            <a:blip r:embed="rId5" cstate="email"/>
            <a:stretch>
              <a:fillRect l="1000" r="-5000" b="1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65821" tIns="165821" rIns="165821" bIns="165821" numCol="1" spcCol="1270" anchor="ctr" anchorCtr="0">
            <a:noAutofit/>
          </a:bodyPr>
          <a:lstStyle/>
          <a:p>
            <a:pPr lvl="0" algn="ctr" defTabSz="1066800">
              <a:lnSpc>
                <a:spcPct val="90000"/>
              </a:lnSpc>
              <a:spcBef>
                <a:spcPct val="0"/>
              </a:spcBef>
              <a:spcAft>
                <a:spcPct val="35000"/>
              </a:spcAft>
            </a:pPr>
            <a:endParaRPr lang="en-US" sz="2400" kern="1200" dirty="0"/>
          </a:p>
        </p:txBody>
      </p:sp>
      <p:sp>
        <p:nvSpPr>
          <p:cNvPr id="31" name="Freeform 30"/>
          <p:cNvSpPr/>
          <p:nvPr/>
        </p:nvSpPr>
        <p:spPr>
          <a:xfrm>
            <a:off x="1637148" y="4746687"/>
            <a:ext cx="954204" cy="954204"/>
          </a:xfrm>
          <a:custGeom>
            <a:avLst/>
            <a:gdLst>
              <a:gd name="connsiteX0" fmla="*/ 0 w 1028230"/>
              <a:gd name="connsiteY0" fmla="*/ 514115 h 1028230"/>
              <a:gd name="connsiteX1" fmla="*/ 150581 w 1028230"/>
              <a:gd name="connsiteY1" fmla="*/ 150581 h 1028230"/>
              <a:gd name="connsiteX2" fmla="*/ 514116 w 1028230"/>
              <a:gd name="connsiteY2" fmla="*/ 1 h 1028230"/>
              <a:gd name="connsiteX3" fmla="*/ 877650 w 1028230"/>
              <a:gd name="connsiteY3" fmla="*/ 150582 h 1028230"/>
              <a:gd name="connsiteX4" fmla="*/ 1028230 w 1028230"/>
              <a:gd name="connsiteY4" fmla="*/ 514117 h 1028230"/>
              <a:gd name="connsiteX5" fmla="*/ 877649 w 1028230"/>
              <a:gd name="connsiteY5" fmla="*/ 877651 h 1028230"/>
              <a:gd name="connsiteX6" fmla="*/ 514115 w 1028230"/>
              <a:gd name="connsiteY6" fmla="*/ 1028232 h 1028230"/>
              <a:gd name="connsiteX7" fmla="*/ 150581 w 1028230"/>
              <a:gd name="connsiteY7" fmla="*/ 877651 h 1028230"/>
              <a:gd name="connsiteX8" fmla="*/ 1 w 1028230"/>
              <a:gd name="connsiteY8" fmla="*/ 514117 h 1028230"/>
              <a:gd name="connsiteX9" fmla="*/ 0 w 1028230"/>
              <a:gd name="connsiteY9" fmla="*/ 514115 h 1028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230" h="1028230">
                <a:moveTo>
                  <a:pt x="0" y="514115"/>
                </a:moveTo>
                <a:cubicBezTo>
                  <a:pt x="0" y="377763"/>
                  <a:pt x="54166" y="246996"/>
                  <a:pt x="150581" y="150581"/>
                </a:cubicBezTo>
                <a:cubicBezTo>
                  <a:pt x="246996" y="54166"/>
                  <a:pt x="377764" y="0"/>
                  <a:pt x="514116" y="1"/>
                </a:cubicBezTo>
                <a:cubicBezTo>
                  <a:pt x="650468" y="1"/>
                  <a:pt x="781235" y="54167"/>
                  <a:pt x="877650" y="150582"/>
                </a:cubicBezTo>
                <a:cubicBezTo>
                  <a:pt x="974065" y="246997"/>
                  <a:pt x="1028231" y="377765"/>
                  <a:pt x="1028230" y="514117"/>
                </a:cubicBezTo>
                <a:cubicBezTo>
                  <a:pt x="1028230" y="650469"/>
                  <a:pt x="974064" y="781236"/>
                  <a:pt x="877649" y="877651"/>
                </a:cubicBezTo>
                <a:cubicBezTo>
                  <a:pt x="781234" y="974066"/>
                  <a:pt x="650466" y="1028232"/>
                  <a:pt x="514115" y="1028232"/>
                </a:cubicBezTo>
                <a:cubicBezTo>
                  <a:pt x="377763" y="1028232"/>
                  <a:pt x="246996" y="974066"/>
                  <a:pt x="150581" y="877651"/>
                </a:cubicBezTo>
                <a:cubicBezTo>
                  <a:pt x="54166" y="781236"/>
                  <a:pt x="0" y="650468"/>
                  <a:pt x="1" y="514117"/>
                </a:cubicBezTo>
                <a:cubicBezTo>
                  <a:pt x="1" y="514116"/>
                  <a:pt x="0" y="514116"/>
                  <a:pt x="0" y="514115"/>
                </a:cubicBezTo>
                <a:close/>
              </a:path>
            </a:pathLst>
          </a:custGeom>
          <a:blipFill dpi="0" rotWithShape="1">
            <a:blip r:embed="rId6" cstate="email"/>
            <a:srcRect/>
            <a:stretch>
              <a:fillRect l="9000" t="3000" r="-4000" b="-2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65821" tIns="165821" rIns="165821" bIns="165821" numCol="1" spcCol="1270" anchor="ctr" anchorCtr="0">
            <a:noAutofit/>
          </a:bodyPr>
          <a:lstStyle/>
          <a:p>
            <a:pPr lvl="0" algn="ctr" defTabSz="1066800">
              <a:lnSpc>
                <a:spcPct val="90000"/>
              </a:lnSpc>
              <a:spcBef>
                <a:spcPct val="0"/>
              </a:spcBef>
              <a:spcAft>
                <a:spcPct val="35000"/>
              </a:spcAft>
            </a:pPr>
            <a:endParaRPr lang="en-US" sz="2400" kern="1200" dirty="0"/>
          </a:p>
        </p:txBody>
      </p:sp>
      <p:cxnSp>
        <p:nvCxnSpPr>
          <p:cNvPr id="33" name="Straight Connector 32"/>
          <p:cNvCxnSpPr>
            <a:endCxn id="24" idx="7"/>
          </p:cNvCxnSpPr>
          <p:nvPr/>
        </p:nvCxnSpPr>
        <p:spPr>
          <a:xfrm flipV="1">
            <a:off x="1490132" y="3026436"/>
            <a:ext cx="241600" cy="2812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endCxn id="30" idx="8"/>
          </p:cNvCxnSpPr>
          <p:nvPr/>
        </p:nvCxnSpPr>
        <p:spPr>
          <a:xfrm flipV="1">
            <a:off x="1818921" y="3956432"/>
            <a:ext cx="293284" cy="1090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31" idx="1"/>
          </p:cNvCxnSpPr>
          <p:nvPr/>
        </p:nvCxnSpPr>
        <p:spPr>
          <a:xfrm>
            <a:off x="1377243" y="4594577"/>
            <a:ext cx="399645" cy="29185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2242784" y="3133901"/>
            <a:ext cx="142875" cy="361950"/>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cxnSp>
        <p:nvCxnSpPr>
          <p:cNvPr id="49" name="Straight Arrow Connector 48"/>
          <p:cNvCxnSpPr/>
          <p:nvPr/>
        </p:nvCxnSpPr>
        <p:spPr>
          <a:xfrm flipH="1">
            <a:off x="2352321" y="4457877"/>
            <a:ext cx="185739" cy="328611"/>
          </a:xfrm>
          <a:prstGeom prst="straightConnector1">
            <a:avLst/>
          </a:prstGeom>
          <a:ln>
            <a:tailEnd type="arrow"/>
          </a:ln>
        </p:spPr>
        <p:style>
          <a:lnRef idx="1">
            <a:schemeClr val="accent6"/>
          </a:lnRef>
          <a:fillRef idx="0">
            <a:schemeClr val="accent6"/>
          </a:fillRef>
          <a:effectRef idx="0">
            <a:schemeClr val="accent6"/>
          </a:effectRef>
          <a:fontRef idx="minor">
            <a:schemeClr val="tx1"/>
          </a:fontRef>
        </p:style>
      </p:cxnSp>
      <p:sp>
        <p:nvSpPr>
          <p:cNvPr id="52" name="TextBox 51"/>
          <p:cNvSpPr txBox="1"/>
          <p:nvPr/>
        </p:nvSpPr>
        <p:spPr>
          <a:xfrm>
            <a:off x="1852259" y="3048177"/>
            <a:ext cx="704850" cy="221337"/>
          </a:xfrm>
          <a:prstGeom prst="round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US" sz="700" dirty="0" smtClean="0">
                <a:latin typeface="Book Antiqua" pitchFamily="18" charset="0"/>
              </a:rPr>
              <a:t>HARVEST</a:t>
            </a:r>
            <a:endParaRPr lang="en-US" sz="700" dirty="0">
              <a:latin typeface="Book Antiqua" pitchFamily="18" charset="0"/>
            </a:endParaRPr>
          </a:p>
        </p:txBody>
      </p:sp>
      <p:sp>
        <p:nvSpPr>
          <p:cNvPr id="53" name="TextBox 52"/>
          <p:cNvSpPr txBox="1"/>
          <p:nvPr/>
        </p:nvSpPr>
        <p:spPr>
          <a:xfrm>
            <a:off x="2185635" y="4310238"/>
            <a:ext cx="879424" cy="221337"/>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700" dirty="0" smtClean="0">
                <a:latin typeface="Book Antiqua" pitchFamily="18" charset="0"/>
              </a:rPr>
              <a:t>CELL CULTURE</a:t>
            </a:r>
            <a:endParaRPr lang="en-US" sz="700" dirty="0">
              <a:latin typeface="Book Antiqua" pitchFamily="18" charset="0"/>
            </a:endParaRPr>
          </a:p>
        </p:txBody>
      </p:sp>
      <p:sp>
        <p:nvSpPr>
          <p:cNvPr id="54" name="TextBox 53"/>
          <p:cNvSpPr txBox="1"/>
          <p:nvPr/>
        </p:nvSpPr>
        <p:spPr>
          <a:xfrm>
            <a:off x="1695097" y="5581825"/>
            <a:ext cx="928444" cy="221337"/>
          </a:xfrm>
          <a:prstGeom prst="round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US" sz="700" dirty="0" smtClean="0">
                <a:latin typeface="Book Antiqua" pitchFamily="18" charset="0"/>
              </a:rPr>
              <a:t>IMPLANTATION</a:t>
            </a:r>
            <a:endParaRPr lang="en-US" sz="700" dirty="0">
              <a:latin typeface="Book Antiqua" pitchFamily="18" charset="0"/>
            </a:endParaRPr>
          </a:p>
        </p:txBody>
      </p:sp>
      <p:sp>
        <p:nvSpPr>
          <p:cNvPr id="59" name="Freeform 58"/>
          <p:cNvSpPr/>
          <p:nvPr/>
        </p:nvSpPr>
        <p:spPr>
          <a:xfrm>
            <a:off x="3401756" y="5446132"/>
            <a:ext cx="1054670" cy="801509"/>
          </a:xfrm>
          <a:custGeom>
            <a:avLst/>
            <a:gdLst>
              <a:gd name="connsiteX0" fmla="*/ 0 w 1135801"/>
              <a:gd name="connsiteY0" fmla="*/ 63218 h 632179"/>
              <a:gd name="connsiteX1" fmla="*/ 18516 w 1135801"/>
              <a:gd name="connsiteY1" fmla="*/ 18516 h 632179"/>
              <a:gd name="connsiteX2" fmla="*/ 63218 w 1135801"/>
              <a:gd name="connsiteY2" fmla="*/ 0 h 632179"/>
              <a:gd name="connsiteX3" fmla="*/ 1072583 w 1135801"/>
              <a:gd name="connsiteY3" fmla="*/ 0 h 632179"/>
              <a:gd name="connsiteX4" fmla="*/ 1117285 w 1135801"/>
              <a:gd name="connsiteY4" fmla="*/ 18516 h 632179"/>
              <a:gd name="connsiteX5" fmla="*/ 1135801 w 1135801"/>
              <a:gd name="connsiteY5" fmla="*/ 63218 h 632179"/>
              <a:gd name="connsiteX6" fmla="*/ 1135801 w 1135801"/>
              <a:gd name="connsiteY6" fmla="*/ 568961 h 632179"/>
              <a:gd name="connsiteX7" fmla="*/ 1117285 w 1135801"/>
              <a:gd name="connsiteY7" fmla="*/ 613663 h 632179"/>
              <a:gd name="connsiteX8" fmla="*/ 1072583 w 1135801"/>
              <a:gd name="connsiteY8" fmla="*/ 632179 h 632179"/>
              <a:gd name="connsiteX9" fmla="*/ 63218 w 1135801"/>
              <a:gd name="connsiteY9" fmla="*/ 632179 h 632179"/>
              <a:gd name="connsiteX10" fmla="*/ 18516 w 1135801"/>
              <a:gd name="connsiteY10" fmla="*/ 613663 h 632179"/>
              <a:gd name="connsiteX11" fmla="*/ 0 w 1135801"/>
              <a:gd name="connsiteY11" fmla="*/ 568961 h 632179"/>
              <a:gd name="connsiteX12" fmla="*/ 0 w 1135801"/>
              <a:gd name="connsiteY12" fmla="*/ 63218 h 632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35801" h="632179">
                <a:moveTo>
                  <a:pt x="0" y="63218"/>
                </a:moveTo>
                <a:cubicBezTo>
                  <a:pt x="0" y="46452"/>
                  <a:pt x="6660" y="30372"/>
                  <a:pt x="18516" y="18516"/>
                </a:cubicBezTo>
                <a:cubicBezTo>
                  <a:pt x="30372" y="6660"/>
                  <a:pt x="46451" y="0"/>
                  <a:pt x="63218" y="0"/>
                </a:cubicBezTo>
                <a:lnTo>
                  <a:pt x="1072583" y="0"/>
                </a:lnTo>
                <a:cubicBezTo>
                  <a:pt x="1089349" y="0"/>
                  <a:pt x="1105429" y="6660"/>
                  <a:pt x="1117285" y="18516"/>
                </a:cubicBezTo>
                <a:cubicBezTo>
                  <a:pt x="1129141" y="30372"/>
                  <a:pt x="1135801" y="46451"/>
                  <a:pt x="1135801" y="63218"/>
                </a:cubicBezTo>
                <a:lnTo>
                  <a:pt x="1135801" y="568961"/>
                </a:lnTo>
                <a:cubicBezTo>
                  <a:pt x="1135801" y="585727"/>
                  <a:pt x="1129141" y="601807"/>
                  <a:pt x="1117285" y="613663"/>
                </a:cubicBezTo>
                <a:cubicBezTo>
                  <a:pt x="1105429" y="625519"/>
                  <a:pt x="1089350" y="632179"/>
                  <a:pt x="1072583" y="632179"/>
                </a:cubicBezTo>
                <a:lnTo>
                  <a:pt x="63218" y="632179"/>
                </a:lnTo>
                <a:cubicBezTo>
                  <a:pt x="46452" y="632179"/>
                  <a:pt x="30372" y="625519"/>
                  <a:pt x="18516" y="613663"/>
                </a:cubicBezTo>
                <a:cubicBezTo>
                  <a:pt x="6660" y="601807"/>
                  <a:pt x="0" y="585728"/>
                  <a:pt x="0" y="568961"/>
                </a:cubicBezTo>
                <a:lnTo>
                  <a:pt x="0" y="63218"/>
                </a:lnTo>
                <a:close/>
              </a:path>
            </a:pathLst>
          </a:custGeom>
          <a:blipFill dpi="0" rotWithShape="1">
            <a:blip r:embed="rId7" cstate="email"/>
            <a:srcRect/>
            <a:stretch>
              <a:fillRect l="1000" t="-9000" r="-10000" b="-4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21386" tIns="121386" rIns="121386" bIns="121386" numCol="1" spcCol="1270" anchor="ctr" anchorCtr="0">
            <a:noAutofit/>
          </a:bodyPr>
          <a:lstStyle/>
          <a:p>
            <a:pPr lvl="0" algn="ctr" defTabSz="1200150">
              <a:lnSpc>
                <a:spcPct val="90000"/>
              </a:lnSpc>
              <a:spcBef>
                <a:spcPct val="0"/>
              </a:spcBef>
              <a:spcAft>
                <a:spcPct val="35000"/>
              </a:spcAft>
            </a:pPr>
            <a:endParaRPr lang="en-US" sz="2700" kern="1200" dirty="0"/>
          </a:p>
        </p:txBody>
      </p:sp>
      <p:sp>
        <p:nvSpPr>
          <p:cNvPr id="60" name="Freeform 59"/>
          <p:cNvSpPr/>
          <p:nvPr/>
        </p:nvSpPr>
        <p:spPr>
          <a:xfrm>
            <a:off x="4549423" y="5689116"/>
            <a:ext cx="353792" cy="208571"/>
          </a:xfrm>
          <a:custGeom>
            <a:avLst/>
            <a:gdLst>
              <a:gd name="connsiteX0" fmla="*/ 0 w 240789"/>
              <a:gd name="connsiteY0" fmla="*/ 56336 h 281678"/>
              <a:gd name="connsiteX1" fmla="*/ 120395 w 240789"/>
              <a:gd name="connsiteY1" fmla="*/ 56336 h 281678"/>
              <a:gd name="connsiteX2" fmla="*/ 120395 w 240789"/>
              <a:gd name="connsiteY2" fmla="*/ 0 h 281678"/>
              <a:gd name="connsiteX3" fmla="*/ 240789 w 240789"/>
              <a:gd name="connsiteY3" fmla="*/ 140839 h 281678"/>
              <a:gd name="connsiteX4" fmla="*/ 120395 w 240789"/>
              <a:gd name="connsiteY4" fmla="*/ 281678 h 281678"/>
              <a:gd name="connsiteX5" fmla="*/ 120395 w 240789"/>
              <a:gd name="connsiteY5" fmla="*/ 225342 h 281678"/>
              <a:gd name="connsiteX6" fmla="*/ 0 w 240789"/>
              <a:gd name="connsiteY6" fmla="*/ 225342 h 281678"/>
              <a:gd name="connsiteX7" fmla="*/ 0 w 240789"/>
              <a:gd name="connsiteY7" fmla="*/ 56336 h 281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0789" h="281678">
                <a:moveTo>
                  <a:pt x="0" y="56336"/>
                </a:moveTo>
                <a:lnTo>
                  <a:pt x="120395" y="56336"/>
                </a:lnTo>
                <a:lnTo>
                  <a:pt x="120395" y="0"/>
                </a:lnTo>
                <a:lnTo>
                  <a:pt x="240789" y="140839"/>
                </a:lnTo>
                <a:lnTo>
                  <a:pt x="120395" y="281678"/>
                </a:lnTo>
                <a:lnTo>
                  <a:pt x="120395" y="225342"/>
                </a:lnTo>
                <a:lnTo>
                  <a:pt x="0" y="225342"/>
                </a:lnTo>
                <a:lnTo>
                  <a:pt x="0" y="56336"/>
                </a:lnTo>
                <a:close/>
              </a:path>
            </a:pathLst>
          </a:custGeom>
          <a:ln>
            <a:noFill/>
          </a:ln>
        </p:spPr>
        <p:style>
          <a:lnRef idx="2">
            <a:schemeClr val="accent4">
              <a:shade val="50000"/>
            </a:schemeClr>
          </a:lnRef>
          <a:fillRef idx="1">
            <a:schemeClr val="accent4"/>
          </a:fillRef>
          <a:effectRef idx="0">
            <a:schemeClr val="accent4"/>
          </a:effectRef>
          <a:fontRef idx="minor">
            <a:schemeClr val="lt1"/>
          </a:fontRef>
        </p:style>
        <p:txBody>
          <a:bodyPr spcFirstLastPara="0" vert="horz" wrap="square" lIns="0" tIns="56336" rIns="72237" bIns="56336" numCol="1" spcCol="1270" anchor="ctr" anchorCtr="0">
            <a:noAutofit/>
          </a:bodyPr>
          <a:lstStyle/>
          <a:p>
            <a:pPr lvl="0" algn="ctr" defTabSz="533400">
              <a:lnSpc>
                <a:spcPct val="90000"/>
              </a:lnSpc>
              <a:spcBef>
                <a:spcPct val="0"/>
              </a:spcBef>
              <a:spcAft>
                <a:spcPct val="35000"/>
              </a:spcAft>
            </a:pPr>
            <a:endParaRPr lang="en-US" sz="1200" kern="1200" dirty="0"/>
          </a:p>
        </p:txBody>
      </p:sp>
      <p:sp>
        <p:nvSpPr>
          <p:cNvPr id="61" name="Freeform 60"/>
          <p:cNvSpPr/>
          <p:nvPr/>
        </p:nvSpPr>
        <p:spPr>
          <a:xfrm>
            <a:off x="4991877" y="5446132"/>
            <a:ext cx="1054670" cy="801509"/>
          </a:xfrm>
          <a:custGeom>
            <a:avLst/>
            <a:gdLst>
              <a:gd name="connsiteX0" fmla="*/ 0 w 1135801"/>
              <a:gd name="connsiteY0" fmla="*/ 63218 h 632179"/>
              <a:gd name="connsiteX1" fmla="*/ 18516 w 1135801"/>
              <a:gd name="connsiteY1" fmla="*/ 18516 h 632179"/>
              <a:gd name="connsiteX2" fmla="*/ 63218 w 1135801"/>
              <a:gd name="connsiteY2" fmla="*/ 0 h 632179"/>
              <a:gd name="connsiteX3" fmla="*/ 1072583 w 1135801"/>
              <a:gd name="connsiteY3" fmla="*/ 0 h 632179"/>
              <a:gd name="connsiteX4" fmla="*/ 1117285 w 1135801"/>
              <a:gd name="connsiteY4" fmla="*/ 18516 h 632179"/>
              <a:gd name="connsiteX5" fmla="*/ 1135801 w 1135801"/>
              <a:gd name="connsiteY5" fmla="*/ 63218 h 632179"/>
              <a:gd name="connsiteX6" fmla="*/ 1135801 w 1135801"/>
              <a:gd name="connsiteY6" fmla="*/ 568961 h 632179"/>
              <a:gd name="connsiteX7" fmla="*/ 1117285 w 1135801"/>
              <a:gd name="connsiteY7" fmla="*/ 613663 h 632179"/>
              <a:gd name="connsiteX8" fmla="*/ 1072583 w 1135801"/>
              <a:gd name="connsiteY8" fmla="*/ 632179 h 632179"/>
              <a:gd name="connsiteX9" fmla="*/ 63218 w 1135801"/>
              <a:gd name="connsiteY9" fmla="*/ 632179 h 632179"/>
              <a:gd name="connsiteX10" fmla="*/ 18516 w 1135801"/>
              <a:gd name="connsiteY10" fmla="*/ 613663 h 632179"/>
              <a:gd name="connsiteX11" fmla="*/ 0 w 1135801"/>
              <a:gd name="connsiteY11" fmla="*/ 568961 h 632179"/>
              <a:gd name="connsiteX12" fmla="*/ 0 w 1135801"/>
              <a:gd name="connsiteY12" fmla="*/ 63218 h 632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35801" h="632179">
                <a:moveTo>
                  <a:pt x="0" y="63218"/>
                </a:moveTo>
                <a:cubicBezTo>
                  <a:pt x="0" y="46452"/>
                  <a:pt x="6660" y="30372"/>
                  <a:pt x="18516" y="18516"/>
                </a:cubicBezTo>
                <a:cubicBezTo>
                  <a:pt x="30372" y="6660"/>
                  <a:pt x="46451" y="0"/>
                  <a:pt x="63218" y="0"/>
                </a:cubicBezTo>
                <a:lnTo>
                  <a:pt x="1072583" y="0"/>
                </a:lnTo>
                <a:cubicBezTo>
                  <a:pt x="1089349" y="0"/>
                  <a:pt x="1105429" y="6660"/>
                  <a:pt x="1117285" y="18516"/>
                </a:cubicBezTo>
                <a:cubicBezTo>
                  <a:pt x="1129141" y="30372"/>
                  <a:pt x="1135801" y="46451"/>
                  <a:pt x="1135801" y="63218"/>
                </a:cubicBezTo>
                <a:lnTo>
                  <a:pt x="1135801" y="568961"/>
                </a:lnTo>
                <a:cubicBezTo>
                  <a:pt x="1135801" y="585727"/>
                  <a:pt x="1129141" y="601807"/>
                  <a:pt x="1117285" y="613663"/>
                </a:cubicBezTo>
                <a:cubicBezTo>
                  <a:pt x="1105429" y="625519"/>
                  <a:pt x="1089350" y="632179"/>
                  <a:pt x="1072583" y="632179"/>
                </a:cubicBezTo>
                <a:lnTo>
                  <a:pt x="63218" y="632179"/>
                </a:lnTo>
                <a:cubicBezTo>
                  <a:pt x="46452" y="632179"/>
                  <a:pt x="30372" y="625519"/>
                  <a:pt x="18516" y="613663"/>
                </a:cubicBezTo>
                <a:cubicBezTo>
                  <a:pt x="6660" y="601807"/>
                  <a:pt x="0" y="585728"/>
                  <a:pt x="0" y="568961"/>
                </a:cubicBezTo>
                <a:lnTo>
                  <a:pt x="0" y="63218"/>
                </a:lnTo>
                <a:close/>
              </a:path>
            </a:pathLst>
          </a:custGeom>
          <a:blipFill>
            <a:blip r:embed="rId8" cstate="email"/>
            <a:stretch>
              <a:fillRect l="1000" t="-9000" r="-10000" b="-4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21386" tIns="121386" rIns="121386" bIns="121386" numCol="1" spcCol="1270" anchor="ctr" anchorCtr="0">
            <a:noAutofit/>
          </a:bodyPr>
          <a:lstStyle/>
          <a:p>
            <a:pPr lvl="0" algn="ctr" defTabSz="1200150">
              <a:lnSpc>
                <a:spcPct val="90000"/>
              </a:lnSpc>
              <a:spcBef>
                <a:spcPct val="0"/>
              </a:spcBef>
              <a:spcAft>
                <a:spcPct val="35000"/>
              </a:spcAft>
            </a:pPr>
            <a:endParaRPr lang="en-US" sz="2700" kern="1200" dirty="0" smtClean="0"/>
          </a:p>
          <a:p>
            <a:pPr lvl="0" algn="ctr" defTabSz="1200150">
              <a:lnSpc>
                <a:spcPct val="90000"/>
              </a:lnSpc>
              <a:spcBef>
                <a:spcPct val="0"/>
              </a:spcBef>
              <a:spcAft>
                <a:spcPct val="35000"/>
              </a:spcAft>
            </a:pPr>
            <a:endParaRPr lang="en-US" sz="2700" dirty="0" smtClean="0"/>
          </a:p>
          <a:p>
            <a:pPr lvl="0" algn="ctr" defTabSz="1200150">
              <a:lnSpc>
                <a:spcPct val="90000"/>
              </a:lnSpc>
              <a:spcBef>
                <a:spcPct val="0"/>
              </a:spcBef>
              <a:spcAft>
                <a:spcPct val="35000"/>
              </a:spcAft>
            </a:pPr>
            <a:endParaRPr lang="en-US" sz="2700" kern="1200" dirty="0" smtClean="0"/>
          </a:p>
          <a:p>
            <a:pPr lvl="0" algn="ctr" defTabSz="1200150">
              <a:lnSpc>
                <a:spcPct val="90000"/>
              </a:lnSpc>
              <a:spcBef>
                <a:spcPct val="0"/>
              </a:spcBef>
              <a:spcAft>
                <a:spcPct val="35000"/>
              </a:spcAft>
            </a:pPr>
            <a:endParaRPr lang="en-US" sz="2700" dirty="0" smtClean="0"/>
          </a:p>
          <a:p>
            <a:pPr lvl="0" algn="ctr" defTabSz="1200150">
              <a:lnSpc>
                <a:spcPct val="90000"/>
              </a:lnSpc>
              <a:spcBef>
                <a:spcPct val="0"/>
              </a:spcBef>
              <a:spcAft>
                <a:spcPct val="35000"/>
              </a:spcAft>
            </a:pPr>
            <a:endParaRPr lang="en-US" sz="2700" kern="1200" dirty="0" smtClean="0"/>
          </a:p>
          <a:p>
            <a:pPr lvl="0" algn="ctr" defTabSz="1200150">
              <a:lnSpc>
                <a:spcPct val="90000"/>
              </a:lnSpc>
              <a:spcBef>
                <a:spcPct val="0"/>
              </a:spcBef>
              <a:spcAft>
                <a:spcPct val="35000"/>
              </a:spcAft>
            </a:pPr>
            <a:endParaRPr lang="en-US" sz="2700" dirty="0" smtClean="0"/>
          </a:p>
          <a:p>
            <a:pPr lvl="0" algn="ctr" defTabSz="1200150">
              <a:lnSpc>
                <a:spcPct val="90000"/>
              </a:lnSpc>
              <a:spcBef>
                <a:spcPct val="0"/>
              </a:spcBef>
              <a:spcAft>
                <a:spcPct val="35000"/>
              </a:spcAft>
            </a:pPr>
            <a:endParaRPr lang="en-US" sz="2700" kern="1200" dirty="0" smtClean="0"/>
          </a:p>
          <a:p>
            <a:pPr lvl="0" algn="ctr" defTabSz="1200150">
              <a:lnSpc>
                <a:spcPct val="90000"/>
              </a:lnSpc>
              <a:spcBef>
                <a:spcPct val="0"/>
              </a:spcBef>
              <a:spcAft>
                <a:spcPct val="35000"/>
              </a:spcAft>
            </a:pPr>
            <a:endParaRPr lang="en-US" sz="2700" dirty="0" smtClean="0"/>
          </a:p>
          <a:p>
            <a:pPr lvl="0" algn="ctr" defTabSz="1200150">
              <a:lnSpc>
                <a:spcPct val="90000"/>
              </a:lnSpc>
              <a:spcBef>
                <a:spcPct val="0"/>
              </a:spcBef>
              <a:spcAft>
                <a:spcPct val="35000"/>
              </a:spcAft>
            </a:pPr>
            <a:endParaRPr lang="en-US" sz="2700" kern="1200" dirty="0" smtClean="0"/>
          </a:p>
          <a:p>
            <a:pPr lvl="0" algn="ctr" defTabSz="1200150">
              <a:lnSpc>
                <a:spcPct val="90000"/>
              </a:lnSpc>
              <a:spcBef>
                <a:spcPct val="0"/>
              </a:spcBef>
              <a:spcAft>
                <a:spcPct val="35000"/>
              </a:spcAft>
            </a:pPr>
            <a:endParaRPr lang="en-US" sz="2700" kern="1200" dirty="0"/>
          </a:p>
        </p:txBody>
      </p:sp>
      <p:sp>
        <p:nvSpPr>
          <p:cNvPr id="62" name="Freeform 61"/>
          <p:cNvSpPr/>
          <p:nvPr/>
        </p:nvSpPr>
        <p:spPr>
          <a:xfrm>
            <a:off x="6139544" y="5689116"/>
            <a:ext cx="353792" cy="208571"/>
          </a:xfrm>
          <a:custGeom>
            <a:avLst/>
            <a:gdLst>
              <a:gd name="connsiteX0" fmla="*/ 0 w 240789"/>
              <a:gd name="connsiteY0" fmla="*/ 56336 h 281678"/>
              <a:gd name="connsiteX1" fmla="*/ 120395 w 240789"/>
              <a:gd name="connsiteY1" fmla="*/ 56336 h 281678"/>
              <a:gd name="connsiteX2" fmla="*/ 120395 w 240789"/>
              <a:gd name="connsiteY2" fmla="*/ 0 h 281678"/>
              <a:gd name="connsiteX3" fmla="*/ 240789 w 240789"/>
              <a:gd name="connsiteY3" fmla="*/ 140839 h 281678"/>
              <a:gd name="connsiteX4" fmla="*/ 120395 w 240789"/>
              <a:gd name="connsiteY4" fmla="*/ 281678 h 281678"/>
              <a:gd name="connsiteX5" fmla="*/ 120395 w 240789"/>
              <a:gd name="connsiteY5" fmla="*/ 225342 h 281678"/>
              <a:gd name="connsiteX6" fmla="*/ 0 w 240789"/>
              <a:gd name="connsiteY6" fmla="*/ 225342 h 281678"/>
              <a:gd name="connsiteX7" fmla="*/ 0 w 240789"/>
              <a:gd name="connsiteY7" fmla="*/ 56336 h 281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0789" h="281678">
                <a:moveTo>
                  <a:pt x="0" y="56336"/>
                </a:moveTo>
                <a:lnTo>
                  <a:pt x="120395" y="56336"/>
                </a:lnTo>
                <a:lnTo>
                  <a:pt x="120395" y="0"/>
                </a:lnTo>
                <a:lnTo>
                  <a:pt x="240789" y="140839"/>
                </a:lnTo>
                <a:lnTo>
                  <a:pt x="120395" y="281678"/>
                </a:lnTo>
                <a:lnTo>
                  <a:pt x="120395" y="225342"/>
                </a:lnTo>
                <a:lnTo>
                  <a:pt x="0" y="225342"/>
                </a:lnTo>
                <a:lnTo>
                  <a:pt x="0" y="56336"/>
                </a:lnTo>
                <a:close/>
              </a:path>
            </a:pathLst>
          </a:custGeom>
          <a:ln>
            <a:noFill/>
          </a:ln>
        </p:spPr>
        <p:style>
          <a:lnRef idx="2">
            <a:schemeClr val="accent4">
              <a:shade val="50000"/>
            </a:schemeClr>
          </a:lnRef>
          <a:fillRef idx="1">
            <a:schemeClr val="accent4"/>
          </a:fillRef>
          <a:effectRef idx="0">
            <a:schemeClr val="accent4"/>
          </a:effectRef>
          <a:fontRef idx="minor">
            <a:schemeClr val="lt1"/>
          </a:fontRef>
        </p:style>
        <p:txBody>
          <a:bodyPr spcFirstLastPara="0" vert="horz" wrap="square" lIns="0" tIns="56336" rIns="72237" bIns="56336" numCol="1" spcCol="1270" anchor="ctr" anchorCtr="0">
            <a:noAutofit/>
          </a:bodyPr>
          <a:lstStyle/>
          <a:p>
            <a:pPr lvl="0" algn="ctr" defTabSz="533400">
              <a:lnSpc>
                <a:spcPct val="90000"/>
              </a:lnSpc>
              <a:spcBef>
                <a:spcPct val="0"/>
              </a:spcBef>
              <a:spcAft>
                <a:spcPct val="35000"/>
              </a:spcAft>
            </a:pPr>
            <a:endParaRPr lang="en-US" sz="1200" kern="1200" dirty="0"/>
          </a:p>
        </p:txBody>
      </p:sp>
      <p:sp>
        <p:nvSpPr>
          <p:cNvPr id="63" name="Freeform 62"/>
          <p:cNvSpPr/>
          <p:nvPr/>
        </p:nvSpPr>
        <p:spPr>
          <a:xfrm>
            <a:off x="6581998" y="5446132"/>
            <a:ext cx="1054670" cy="801509"/>
          </a:xfrm>
          <a:custGeom>
            <a:avLst/>
            <a:gdLst>
              <a:gd name="connsiteX0" fmla="*/ 0 w 1135801"/>
              <a:gd name="connsiteY0" fmla="*/ 63218 h 632179"/>
              <a:gd name="connsiteX1" fmla="*/ 18516 w 1135801"/>
              <a:gd name="connsiteY1" fmla="*/ 18516 h 632179"/>
              <a:gd name="connsiteX2" fmla="*/ 63218 w 1135801"/>
              <a:gd name="connsiteY2" fmla="*/ 0 h 632179"/>
              <a:gd name="connsiteX3" fmla="*/ 1072583 w 1135801"/>
              <a:gd name="connsiteY3" fmla="*/ 0 h 632179"/>
              <a:gd name="connsiteX4" fmla="*/ 1117285 w 1135801"/>
              <a:gd name="connsiteY4" fmla="*/ 18516 h 632179"/>
              <a:gd name="connsiteX5" fmla="*/ 1135801 w 1135801"/>
              <a:gd name="connsiteY5" fmla="*/ 63218 h 632179"/>
              <a:gd name="connsiteX6" fmla="*/ 1135801 w 1135801"/>
              <a:gd name="connsiteY6" fmla="*/ 568961 h 632179"/>
              <a:gd name="connsiteX7" fmla="*/ 1117285 w 1135801"/>
              <a:gd name="connsiteY7" fmla="*/ 613663 h 632179"/>
              <a:gd name="connsiteX8" fmla="*/ 1072583 w 1135801"/>
              <a:gd name="connsiteY8" fmla="*/ 632179 h 632179"/>
              <a:gd name="connsiteX9" fmla="*/ 63218 w 1135801"/>
              <a:gd name="connsiteY9" fmla="*/ 632179 h 632179"/>
              <a:gd name="connsiteX10" fmla="*/ 18516 w 1135801"/>
              <a:gd name="connsiteY10" fmla="*/ 613663 h 632179"/>
              <a:gd name="connsiteX11" fmla="*/ 0 w 1135801"/>
              <a:gd name="connsiteY11" fmla="*/ 568961 h 632179"/>
              <a:gd name="connsiteX12" fmla="*/ 0 w 1135801"/>
              <a:gd name="connsiteY12" fmla="*/ 63218 h 632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35801" h="632179">
                <a:moveTo>
                  <a:pt x="0" y="63218"/>
                </a:moveTo>
                <a:cubicBezTo>
                  <a:pt x="0" y="46452"/>
                  <a:pt x="6660" y="30372"/>
                  <a:pt x="18516" y="18516"/>
                </a:cubicBezTo>
                <a:cubicBezTo>
                  <a:pt x="30372" y="6660"/>
                  <a:pt x="46451" y="0"/>
                  <a:pt x="63218" y="0"/>
                </a:cubicBezTo>
                <a:lnTo>
                  <a:pt x="1072583" y="0"/>
                </a:lnTo>
                <a:cubicBezTo>
                  <a:pt x="1089349" y="0"/>
                  <a:pt x="1105429" y="6660"/>
                  <a:pt x="1117285" y="18516"/>
                </a:cubicBezTo>
                <a:cubicBezTo>
                  <a:pt x="1129141" y="30372"/>
                  <a:pt x="1135801" y="46451"/>
                  <a:pt x="1135801" y="63218"/>
                </a:cubicBezTo>
                <a:lnTo>
                  <a:pt x="1135801" y="568961"/>
                </a:lnTo>
                <a:cubicBezTo>
                  <a:pt x="1135801" y="585727"/>
                  <a:pt x="1129141" y="601807"/>
                  <a:pt x="1117285" y="613663"/>
                </a:cubicBezTo>
                <a:cubicBezTo>
                  <a:pt x="1105429" y="625519"/>
                  <a:pt x="1089350" y="632179"/>
                  <a:pt x="1072583" y="632179"/>
                </a:cubicBezTo>
                <a:lnTo>
                  <a:pt x="63218" y="632179"/>
                </a:lnTo>
                <a:cubicBezTo>
                  <a:pt x="46452" y="632179"/>
                  <a:pt x="30372" y="625519"/>
                  <a:pt x="18516" y="613663"/>
                </a:cubicBezTo>
                <a:cubicBezTo>
                  <a:pt x="6660" y="601807"/>
                  <a:pt x="0" y="585728"/>
                  <a:pt x="0" y="568961"/>
                </a:cubicBezTo>
                <a:lnTo>
                  <a:pt x="0" y="63218"/>
                </a:lnTo>
                <a:close/>
              </a:path>
            </a:pathLst>
          </a:custGeom>
          <a:blipFill>
            <a:blip r:embed="rId9" cstate="email"/>
            <a:stretch>
              <a:fillRect l="1000" t="-9000" r="-10000" b="-4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21386" tIns="121386" rIns="121386" bIns="121386" numCol="1" spcCol="1270" anchor="ctr" anchorCtr="0">
            <a:noAutofit/>
          </a:bodyPr>
          <a:lstStyle/>
          <a:p>
            <a:pPr lvl="0" algn="ctr" defTabSz="1200150">
              <a:lnSpc>
                <a:spcPct val="90000"/>
              </a:lnSpc>
              <a:spcBef>
                <a:spcPct val="0"/>
              </a:spcBef>
              <a:spcAft>
                <a:spcPct val="35000"/>
              </a:spcAft>
            </a:pPr>
            <a:endParaRPr lang="en-US" sz="2700" kern="1200" dirty="0"/>
          </a:p>
        </p:txBody>
      </p:sp>
      <p:pic>
        <p:nvPicPr>
          <p:cNvPr id="32" name="Picture 31" descr="RMS_Chondron Leaflet 2011 changes.png"/>
          <p:cNvPicPr>
            <a:picLocks noChangeAspect="1"/>
          </p:cNvPicPr>
          <p:nvPr/>
        </p:nvPicPr>
        <p:blipFill>
          <a:blip r:embed="rId10" cstate="email"/>
          <a:stretch>
            <a:fillRect/>
          </a:stretch>
        </p:blipFill>
        <p:spPr>
          <a:xfrm>
            <a:off x="422699" y="563503"/>
            <a:ext cx="2313437" cy="387097"/>
          </a:xfrm>
          <a:prstGeom prst="rect">
            <a:avLst/>
          </a:prstGeom>
          <a:effectLst>
            <a:outerShdw blurRad="25400" dir="4920000" sx="101000" sy="101000" algn="ctr" rotWithShape="0">
              <a:schemeClr val="bg1"/>
            </a:outerShdw>
          </a:effectLst>
        </p:spPr>
      </p:pic>
      <p:grpSp>
        <p:nvGrpSpPr>
          <p:cNvPr id="28" name="Group 12"/>
          <p:cNvGrpSpPr>
            <a:grpSpLocks/>
          </p:cNvGrpSpPr>
          <p:nvPr/>
        </p:nvGrpSpPr>
        <p:grpSpPr bwMode="auto">
          <a:xfrm>
            <a:off x="7971433" y="6313715"/>
            <a:ext cx="792534" cy="337457"/>
            <a:chOff x="3815594" y="5067857"/>
            <a:chExt cx="2249487" cy="836610"/>
          </a:xfrm>
          <a:effectLst/>
        </p:grpSpPr>
        <p:pic>
          <p:nvPicPr>
            <p:cNvPr id="41" name="Picture 13" descr="logo.png"/>
            <p:cNvPicPr>
              <a:picLocks noChangeAspect="1"/>
            </p:cNvPicPr>
            <p:nvPr/>
          </p:nvPicPr>
          <p:blipFill>
            <a:blip r:embed="rId11" cstate="email"/>
            <a:srcRect/>
            <a:stretch>
              <a:fillRect/>
            </a:stretch>
          </p:blipFill>
          <p:spPr bwMode="auto">
            <a:xfrm>
              <a:off x="4055306" y="5067857"/>
              <a:ext cx="284163" cy="241299"/>
            </a:xfrm>
            <a:prstGeom prst="rect">
              <a:avLst/>
            </a:prstGeom>
            <a:noFill/>
            <a:ln w="9525">
              <a:noFill/>
              <a:miter lim="800000"/>
              <a:headEnd/>
              <a:tailEnd/>
            </a:ln>
          </p:spPr>
        </p:pic>
        <p:pic>
          <p:nvPicPr>
            <p:cNvPr id="42" name="Picture 14" descr="logo 1.png"/>
            <p:cNvPicPr>
              <a:picLocks noChangeAspect="1"/>
            </p:cNvPicPr>
            <p:nvPr/>
          </p:nvPicPr>
          <p:blipFill>
            <a:blip r:embed="rId12" cstate="email"/>
            <a:srcRect/>
            <a:stretch>
              <a:fillRect/>
            </a:stretch>
          </p:blipFill>
          <p:spPr bwMode="auto">
            <a:xfrm>
              <a:off x="4144205" y="5085319"/>
              <a:ext cx="166689" cy="204788"/>
            </a:xfrm>
            <a:prstGeom prst="rect">
              <a:avLst/>
            </a:prstGeom>
            <a:noFill/>
            <a:ln w="9525">
              <a:noFill/>
              <a:miter lim="800000"/>
              <a:headEnd/>
              <a:tailEnd/>
            </a:ln>
          </p:spPr>
        </p:pic>
        <p:pic>
          <p:nvPicPr>
            <p:cNvPr id="43" name="Picture 35" descr="logo 2.png"/>
            <p:cNvPicPr>
              <a:picLocks noChangeAspect="1"/>
            </p:cNvPicPr>
            <p:nvPr/>
          </p:nvPicPr>
          <p:blipFill>
            <a:blip r:embed="rId13" cstate="email"/>
            <a:srcRect/>
            <a:stretch>
              <a:fillRect/>
            </a:stretch>
          </p:blipFill>
          <p:spPr bwMode="auto">
            <a:xfrm>
              <a:off x="3931481" y="5228195"/>
              <a:ext cx="2057401" cy="461962"/>
            </a:xfrm>
            <a:prstGeom prst="rect">
              <a:avLst/>
            </a:prstGeom>
            <a:noFill/>
            <a:ln w="9525">
              <a:noFill/>
              <a:miter lim="800000"/>
              <a:headEnd/>
              <a:tailEnd/>
            </a:ln>
          </p:spPr>
        </p:pic>
        <p:pic>
          <p:nvPicPr>
            <p:cNvPr id="44" name="Picture 17" descr="logo 5.png"/>
            <p:cNvPicPr>
              <a:picLocks noChangeAspect="1"/>
            </p:cNvPicPr>
            <p:nvPr/>
          </p:nvPicPr>
          <p:blipFill>
            <a:blip r:embed="rId14" cstate="email"/>
            <a:srcRect/>
            <a:stretch>
              <a:fillRect/>
            </a:stretch>
          </p:blipFill>
          <p:spPr bwMode="auto">
            <a:xfrm>
              <a:off x="3815594" y="5756830"/>
              <a:ext cx="2249487" cy="147637"/>
            </a:xfrm>
            <a:prstGeom prst="rect">
              <a:avLst/>
            </a:prstGeom>
            <a:noFill/>
            <a:ln w="9525">
              <a:noFill/>
              <a:miter lim="800000"/>
              <a:headEnd/>
              <a:tailEnd/>
            </a:ln>
          </p:spPr>
        </p:pic>
      </p:grpSp>
      <p:sp>
        <p:nvSpPr>
          <p:cNvPr id="34" name="TextBox 33"/>
          <p:cNvSpPr txBox="1"/>
          <p:nvPr/>
        </p:nvSpPr>
        <p:spPr>
          <a:xfrm>
            <a:off x="2817565" y="494952"/>
            <a:ext cx="4799712"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CARTILAGE IMPLANT</a:t>
            </a:r>
            <a:endParaRPr lang="en-US" sz="32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36" name="TextBox 35"/>
          <p:cNvSpPr txBox="1"/>
          <p:nvPr/>
        </p:nvSpPr>
        <p:spPr>
          <a:xfrm>
            <a:off x="3243940" y="4016827"/>
            <a:ext cx="4735285" cy="938719"/>
          </a:xfrm>
          <a:prstGeom prst="rect">
            <a:avLst/>
          </a:prstGeom>
          <a:noFill/>
        </p:spPr>
        <p:txBody>
          <a:bodyPr wrap="square" rtlCol="0">
            <a:spAutoFit/>
          </a:bodyPr>
          <a:lstStyle/>
          <a:p>
            <a:pPr algn="just"/>
            <a:r>
              <a:rPr lang="en-US" sz="1100" b="1" dirty="0" smtClean="0">
                <a:latin typeface="Book Antiqua" pitchFamily="18" charset="0"/>
              </a:rPr>
              <a:t>How to use  </a:t>
            </a:r>
          </a:p>
          <a:p>
            <a:pPr marL="119063" indent="-119063" algn="just">
              <a:buFont typeface="Wingdings" pitchFamily="2" charset="2"/>
              <a:buChar char="§"/>
            </a:pPr>
            <a:r>
              <a:rPr lang="en-US" sz="1100" dirty="0" smtClean="0">
                <a:latin typeface="Book Antiqua" pitchFamily="18" charset="0"/>
              </a:rPr>
              <a:t>Implanting with biomaterial into cartilage defects to initiate   chondrogenesis</a:t>
            </a:r>
          </a:p>
          <a:p>
            <a:pPr algn="just">
              <a:buFont typeface="Wingdings" pitchFamily="2" charset="2"/>
              <a:buChar char="§"/>
            </a:pPr>
            <a:r>
              <a:rPr lang="en-US" sz="1100" dirty="0" smtClean="0">
                <a:latin typeface="Book Antiqua" pitchFamily="18" charset="0"/>
              </a:rPr>
              <a:t> Patient follows rehabilitation and comes back to normal life.</a:t>
            </a:r>
          </a:p>
          <a:p>
            <a:endParaRPr lang="en-US" sz="1100" dirty="0"/>
          </a:p>
        </p:txBody>
      </p:sp>
    </p:spTree>
  </p:cSld>
  <p:clrMapOvr>
    <a:masterClrMapping/>
  </p:clrMapOvr>
  <p:transition spd="slow"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30</a:t>
            </a:fld>
            <a:endParaRPr lang="en-US" dirty="0">
              <a:solidFill>
                <a:srgbClr val="800080"/>
              </a:solidFill>
              <a:latin typeface="Book Antiqua" pitchFamily="18" charset="0"/>
            </a:endParaRPr>
          </a:p>
        </p:txBody>
      </p:sp>
      <p:sp>
        <p:nvSpPr>
          <p:cNvPr id="64" name="TextBox 63"/>
          <p:cNvSpPr txBox="1"/>
          <p:nvPr/>
        </p:nvSpPr>
        <p:spPr>
          <a:xfrm>
            <a:off x="542451" y="494952"/>
            <a:ext cx="3930884"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ADVANTAGES OF</a:t>
            </a:r>
            <a:endParaRPr lang="en-US" sz="32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39" name="Freeform 38"/>
          <p:cNvSpPr/>
          <p:nvPr/>
        </p:nvSpPr>
        <p:spPr>
          <a:xfrm>
            <a:off x="3290888" y="4849716"/>
            <a:ext cx="300038" cy="131866"/>
          </a:xfrm>
          <a:custGeom>
            <a:avLst/>
            <a:gdLst>
              <a:gd name="connsiteX0" fmla="*/ 0 w 443049"/>
              <a:gd name="connsiteY0" fmla="*/ 68644 h 343222"/>
              <a:gd name="connsiteX1" fmla="*/ 271438 w 443049"/>
              <a:gd name="connsiteY1" fmla="*/ 68644 h 343222"/>
              <a:gd name="connsiteX2" fmla="*/ 271438 w 443049"/>
              <a:gd name="connsiteY2" fmla="*/ 0 h 343222"/>
              <a:gd name="connsiteX3" fmla="*/ 443049 w 443049"/>
              <a:gd name="connsiteY3" fmla="*/ 171611 h 343222"/>
              <a:gd name="connsiteX4" fmla="*/ 271438 w 443049"/>
              <a:gd name="connsiteY4" fmla="*/ 343222 h 343222"/>
              <a:gd name="connsiteX5" fmla="*/ 271438 w 443049"/>
              <a:gd name="connsiteY5" fmla="*/ 274578 h 343222"/>
              <a:gd name="connsiteX6" fmla="*/ 0 w 443049"/>
              <a:gd name="connsiteY6" fmla="*/ 274578 h 343222"/>
              <a:gd name="connsiteX7" fmla="*/ 0 w 443049"/>
              <a:gd name="connsiteY7" fmla="*/ 68644 h 343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3049" h="343222">
                <a:moveTo>
                  <a:pt x="0" y="68644"/>
                </a:moveTo>
                <a:lnTo>
                  <a:pt x="271438" y="68644"/>
                </a:lnTo>
                <a:lnTo>
                  <a:pt x="271438" y="0"/>
                </a:lnTo>
                <a:lnTo>
                  <a:pt x="443049" y="171611"/>
                </a:lnTo>
                <a:lnTo>
                  <a:pt x="271438" y="343222"/>
                </a:lnTo>
                <a:lnTo>
                  <a:pt x="271438" y="274578"/>
                </a:lnTo>
                <a:lnTo>
                  <a:pt x="0" y="274578"/>
                </a:lnTo>
                <a:lnTo>
                  <a:pt x="0" y="68644"/>
                </a:lnTo>
                <a:close/>
              </a:path>
            </a:pathLst>
          </a:custGeom>
          <a:ln>
            <a:noFill/>
          </a:ln>
        </p:spPr>
        <p:style>
          <a:lnRef idx="3">
            <a:schemeClr val="lt1"/>
          </a:lnRef>
          <a:fillRef idx="1">
            <a:schemeClr val="accent4"/>
          </a:fillRef>
          <a:effectRef idx="1">
            <a:schemeClr val="accent4"/>
          </a:effectRef>
          <a:fontRef idx="minor">
            <a:schemeClr val="lt1"/>
          </a:fontRef>
        </p:style>
        <p:txBody>
          <a:bodyPr spcFirstLastPara="0" vert="horz" wrap="square" lIns="0" tIns="68644" rIns="102967" bIns="68644" numCol="1" spcCol="1270" anchor="ctr" anchorCtr="0">
            <a:noAutofit/>
          </a:bodyPr>
          <a:lstStyle/>
          <a:p>
            <a:pPr lvl="0" algn="ctr" defTabSz="622300">
              <a:lnSpc>
                <a:spcPct val="90000"/>
              </a:lnSpc>
              <a:spcBef>
                <a:spcPct val="0"/>
              </a:spcBef>
              <a:spcAft>
                <a:spcPct val="35000"/>
              </a:spcAft>
            </a:pPr>
            <a:endParaRPr lang="en-US" sz="1400" kern="1200" dirty="0"/>
          </a:p>
        </p:txBody>
      </p:sp>
      <p:grpSp>
        <p:nvGrpSpPr>
          <p:cNvPr id="24" name="Group 23"/>
          <p:cNvGrpSpPr/>
          <p:nvPr/>
        </p:nvGrpSpPr>
        <p:grpSpPr>
          <a:xfrm>
            <a:off x="1360127" y="5512391"/>
            <a:ext cx="1668264" cy="300582"/>
            <a:chOff x="1360127" y="5512391"/>
            <a:chExt cx="1668264" cy="300582"/>
          </a:xfrm>
        </p:grpSpPr>
        <p:sp>
          <p:nvSpPr>
            <p:cNvPr id="36" name="Freeform 35"/>
            <p:cNvSpPr/>
            <p:nvPr/>
          </p:nvSpPr>
          <p:spPr>
            <a:xfrm>
              <a:off x="1491342" y="5517050"/>
              <a:ext cx="1420827" cy="295923"/>
            </a:xfrm>
            <a:custGeom>
              <a:avLst/>
              <a:gdLst>
                <a:gd name="connsiteX0" fmla="*/ 0 w 1378565"/>
                <a:gd name="connsiteY0" fmla="*/ 90720 h 907199"/>
                <a:gd name="connsiteX1" fmla="*/ 26571 w 1378565"/>
                <a:gd name="connsiteY1" fmla="*/ 26571 h 907199"/>
                <a:gd name="connsiteX2" fmla="*/ 90720 w 1378565"/>
                <a:gd name="connsiteY2" fmla="*/ 0 h 907199"/>
                <a:gd name="connsiteX3" fmla="*/ 1287845 w 1378565"/>
                <a:gd name="connsiteY3" fmla="*/ 0 h 907199"/>
                <a:gd name="connsiteX4" fmla="*/ 1351994 w 1378565"/>
                <a:gd name="connsiteY4" fmla="*/ 26571 h 907199"/>
                <a:gd name="connsiteX5" fmla="*/ 1378565 w 1378565"/>
                <a:gd name="connsiteY5" fmla="*/ 90720 h 907199"/>
                <a:gd name="connsiteX6" fmla="*/ 1378565 w 1378565"/>
                <a:gd name="connsiteY6" fmla="*/ 816479 h 907199"/>
                <a:gd name="connsiteX7" fmla="*/ 1351994 w 1378565"/>
                <a:gd name="connsiteY7" fmla="*/ 880628 h 907199"/>
                <a:gd name="connsiteX8" fmla="*/ 1287845 w 1378565"/>
                <a:gd name="connsiteY8" fmla="*/ 907199 h 907199"/>
                <a:gd name="connsiteX9" fmla="*/ 90720 w 1378565"/>
                <a:gd name="connsiteY9" fmla="*/ 907199 h 907199"/>
                <a:gd name="connsiteX10" fmla="*/ 26571 w 1378565"/>
                <a:gd name="connsiteY10" fmla="*/ 880628 h 907199"/>
                <a:gd name="connsiteX11" fmla="*/ 0 w 1378565"/>
                <a:gd name="connsiteY11" fmla="*/ 816479 h 907199"/>
                <a:gd name="connsiteX12" fmla="*/ 0 w 1378565"/>
                <a:gd name="connsiteY12" fmla="*/ 90720 h 907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907199">
                  <a:moveTo>
                    <a:pt x="0" y="90720"/>
                  </a:moveTo>
                  <a:cubicBezTo>
                    <a:pt x="0" y="66660"/>
                    <a:pt x="9558" y="43585"/>
                    <a:pt x="26571" y="26571"/>
                  </a:cubicBezTo>
                  <a:cubicBezTo>
                    <a:pt x="43584" y="9558"/>
                    <a:pt x="66659" y="0"/>
                    <a:pt x="90720" y="0"/>
                  </a:cubicBezTo>
                  <a:lnTo>
                    <a:pt x="1287845" y="0"/>
                  </a:lnTo>
                  <a:cubicBezTo>
                    <a:pt x="1311905" y="0"/>
                    <a:pt x="1334980" y="9558"/>
                    <a:pt x="1351994" y="26571"/>
                  </a:cubicBezTo>
                  <a:cubicBezTo>
                    <a:pt x="1369007" y="43584"/>
                    <a:pt x="1378565" y="66659"/>
                    <a:pt x="1378565" y="90720"/>
                  </a:cubicBezTo>
                  <a:lnTo>
                    <a:pt x="1378565" y="816479"/>
                  </a:lnTo>
                  <a:cubicBezTo>
                    <a:pt x="1378565" y="840539"/>
                    <a:pt x="1369007" y="863614"/>
                    <a:pt x="1351994" y="880628"/>
                  </a:cubicBezTo>
                  <a:cubicBezTo>
                    <a:pt x="1334981" y="897641"/>
                    <a:pt x="1311906" y="907199"/>
                    <a:pt x="1287845" y="907199"/>
                  </a:cubicBezTo>
                  <a:lnTo>
                    <a:pt x="90720" y="907199"/>
                  </a:lnTo>
                  <a:cubicBezTo>
                    <a:pt x="66660" y="907199"/>
                    <a:pt x="43585" y="897641"/>
                    <a:pt x="26571" y="880628"/>
                  </a:cubicBezTo>
                  <a:cubicBezTo>
                    <a:pt x="9558" y="863615"/>
                    <a:pt x="0" y="840540"/>
                    <a:pt x="0" y="816479"/>
                  </a:cubicBezTo>
                  <a:lnTo>
                    <a:pt x="0" y="90720"/>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9352" tIns="149352" rIns="149352" bIns="435783" numCol="1" spcCol="1270" anchor="t" anchorCtr="0">
              <a:noAutofit/>
            </a:bodyPr>
            <a:lstStyle/>
            <a:p>
              <a:pPr lvl="0" algn="l" defTabSz="933450">
                <a:lnSpc>
                  <a:spcPct val="90000"/>
                </a:lnSpc>
                <a:spcBef>
                  <a:spcPct val="0"/>
                </a:spcBef>
                <a:spcAft>
                  <a:spcPct val="35000"/>
                </a:spcAft>
              </a:pPr>
              <a:endParaRPr lang="en-US" sz="2100" kern="1200" dirty="0"/>
            </a:p>
          </p:txBody>
        </p:sp>
        <p:sp>
          <p:nvSpPr>
            <p:cNvPr id="45" name="TextBox 44"/>
            <p:cNvSpPr txBox="1"/>
            <p:nvPr/>
          </p:nvSpPr>
          <p:spPr>
            <a:xfrm>
              <a:off x="1360127" y="5512391"/>
              <a:ext cx="1668264" cy="261610"/>
            </a:xfrm>
            <a:prstGeom prst="rect">
              <a:avLst/>
            </a:prstGeom>
            <a:noFill/>
          </p:spPr>
          <p:txBody>
            <a:bodyPr wrap="square" rtlCol="0">
              <a:spAutoFit/>
            </a:bodyPr>
            <a:lstStyle/>
            <a:p>
              <a:pPr algn="ctr"/>
              <a:r>
                <a:rPr lang="en-US" sz="1100" dirty="0" smtClean="0">
                  <a:latin typeface="Book Antiqua" pitchFamily="18" charset="0"/>
                </a:rPr>
                <a:t>Pre -implantation</a:t>
              </a:r>
              <a:endParaRPr lang="en-US" sz="1100" dirty="0">
                <a:latin typeface="Book Antiqua" pitchFamily="18" charset="0"/>
              </a:endParaRPr>
            </a:p>
          </p:txBody>
        </p:sp>
      </p:grpSp>
      <p:grpSp>
        <p:nvGrpSpPr>
          <p:cNvPr id="25" name="Group 24"/>
          <p:cNvGrpSpPr/>
          <p:nvPr/>
        </p:nvGrpSpPr>
        <p:grpSpPr>
          <a:xfrm>
            <a:off x="3909095" y="5462620"/>
            <a:ext cx="1533769" cy="459209"/>
            <a:chOff x="3909095" y="5462620"/>
            <a:chExt cx="1533769" cy="459209"/>
          </a:xfrm>
        </p:grpSpPr>
        <p:sp>
          <p:nvSpPr>
            <p:cNvPr id="40" name="Freeform 39"/>
            <p:cNvSpPr/>
            <p:nvPr/>
          </p:nvSpPr>
          <p:spPr>
            <a:xfrm>
              <a:off x="3916717" y="5462620"/>
              <a:ext cx="1526147" cy="459209"/>
            </a:xfrm>
            <a:custGeom>
              <a:avLst/>
              <a:gdLst>
                <a:gd name="connsiteX0" fmla="*/ 0 w 1378565"/>
                <a:gd name="connsiteY0" fmla="*/ 90720 h 907199"/>
                <a:gd name="connsiteX1" fmla="*/ 26571 w 1378565"/>
                <a:gd name="connsiteY1" fmla="*/ 26571 h 907199"/>
                <a:gd name="connsiteX2" fmla="*/ 90720 w 1378565"/>
                <a:gd name="connsiteY2" fmla="*/ 0 h 907199"/>
                <a:gd name="connsiteX3" fmla="*/ 1287845 w 1378565"/>
                <a:gd name="connsiteY3" fmla="*/ 0 h 907199"/>
                <a:gd name="connsiteX4" fmla="*/ 1351994 w 1378565"/>
                <a:gd name="connsiteY4" fmla="*/ 26571 h 907199"/>
                <a:gd name="connsiteX5" fmla="*/ 1378565 w 1378565"/>
                <a:gd name="connsiteY5" fmla="*/ 90720 h 907199"/>
                <a:gd name="connsiteX6" fmla="*/ 1378565 w 1378565"/>
                <a:gd name="connsiteY6" fmla="*/ 816479 h 907199"/>
                <a:gd name="connsiteX7" fmla="*/ 1351994 w 1378565"/>
                <a:gd name="connsiteY7" fmla="*/ 880628 h 907199"/>
                <a:gd name="connsiteX8" fmla="*/ 1287845 w 1378565"/>
                <a:gd name="connsiteY8" fmla="*/ 907199 h 907199"/>
                <a:gd name="connsiteX9" fmla="*/ 90720 w 1378565"/>
                <a:gd name="connsiteY9" fmla="*/ 907199 h 907199"/>
                <a:gd name="connsiteX10" fmla="*/ 26571 w 1378565"/>
                <a:gd name="connsiteY10" fmla="*/ 880628 h 907199"/>
                <a:gd name="connsiteX11" fmla="*/ 0 w 1378565"/>
                <a:gd name="connsiteY11" fmla="*/ 816479 h 907199"/>
                <a:gd name="connsiteX12" fmla="*/ 0 w 1378565"/>
                <a:gd name="connsiteY12" fmla="*/ 90720 h 907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907199">
                  <a:moveTo>
                    <a:pt x="0" y="90720"/>
                  </a:moveTo>
                  <a:cubicBezTo>
                    <a:pt x="0" y="66660"/>
                    <a:pt x="9558" y="43585"/>
                    <a:pt x="26571" y="26571"/>
                  </a:cubicBezTo>
                  <a:cubicBezTo>
                    <a:pt x="43584" y="9558"/>
                    <a:pt x="66659" y="0"/>
                    <a:pt x="90720" y="0"/>
                  </a:cubicBezTo>
                  <a:lnTo>
                    <a:pt x="1287845" y="0"/>
                  </a:lnTo>
                  <a:cubicBezTo>
                    <a:pt x="1311905" y="0"/>
                    <a:pt x="1334980" y="9558"/>
                    <a:pt x="1351994" y="26571"/>
                  </a:cubicBezTo>
                  <a:cubicBezTo>
                    <a:pt x="1369007" y="43584"/>
                    <a:pt x="1378565" y="66659"/>
                    <a:pt x="1378565" y="90720"/>
                  </a:cubicBezTo>
                  <a:lnTo>
                    <a:pt x="1378565" y="816479"/>
                  </a:lnTo>
                  <a:cubicBezTo>
                    <a:pt x="1378565" y="840539"/>
                    <a:pt x="1369007" y="863614"/>
                    <a:pt x="1351994" y="880628"/>
                  </a:cubicBezTo>
                  <a:cubicBezTo>
                    <a:pt x="1334981" y="897641"/>
                    <a:pt x="1311906" y="907199"/>
                    <a:pt x="1287845" y="907199"/>
                  </a:cubicBezTo>
                  <a:lnTo>
                    <a:pt x="90720" y="907199"/>
                  </a:lnTo>
                  <a:cubicBezTo>
                    <a:pt x="66660" y="907199"/>
                    <a:pt x="43585" y="897641"/>
                    <a:pt x="26571" y="880628"/>
                  </a:cubicBezTo>
                  <a:cubicBezTo>
                    <a:pt x="9558" y="863615"/>
                    <a:pt x="0" y="840540"/>
                    <a:pt x="0" y="816479"/>
                  </a:cubicBezTo>
                  <a:lnTo>
                    <a:pt x="0" y="90720"/>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9352" tIns="149352" rIns="149352" bIns="435783" numCol="1" spcCol="1270" anchor="t" anchorCtr="0">
              <a:noAutofit/>
            </a:bodyPr>
            <a:lstStyle/>
            <a:p>
              <a:pPr lvl="0" algn="l" defTabSz="933450">
                <a:lnSpc>
                  <a:spcPct val="90000"/>
                </a:lnSpc>
                <a:spcBef>
                  <a:spcPct val="0"/>
                </a:spcBef>
                <a:spcAft>
                  <a:spcPct val="35000"/>
                </a:spcAft>
              </a:pPr>
              <a:endParaRPr lang="en-US" sz="2100" kern="1200" dirty="0"/>
            </a:p>
          </p:txBody>
        </p:sp>
        <p:sp>
          <p:nvSpPr>
            <p:cNvPr id="47" name="TextBox 46"/>
            <p:cNvSpPr txBox="1"/>
            <p:nvPr/>
          </p:nvSpPr>
          <p:spPr>
            <a:xfrm>
              <a:off x="3909095" y="5472084"/>
              <a:ext cx="1522876" cy="430887"/>
            </a:xfrm>
            <a:prstGeom prst="rect">
              <a:avLst/>
            </a:prstGeom>
            <a:noFill/>
          </p:spPr>
          <p:txBody>
            <a:bodyPr wrap="square" rtlCol="0">
              <a:spAutoFit/>
            </a:bodyPr>
            <a:lstStyle/>
            <a:p>
              <a:pPr algn="ctr"/>
              <a:r>
                <a:rPr lang="en-US" sz="1100" dirty="0" smtClean="0">
                  <a:latin typeface="Book Antiqua" pitchFamily="18" charset="0"/>
                </a:rPr>
                <a:t>CHONDRON</a:t>
              </a:r>
              <a:r>
                <a:rPr lang="en-US" sz="1100" baseline="30000" dirty="0" smtClean="0">
                  <a:latin typeface="Book Antiqua" pitchFamily="18" charset="0"/>
                </a:rPr>
                <a:t>™</a:t>
              </a:r>
            </a:p>
            <a:p>
              <a:pPr algn="ctr"/>
              <a:r>
                <a:rPr lang="en-US" sz="1100" dirty="0" smtClean="0">
                  <a:latin typeface="Book Antiqua" pitchFamily="18" charset="0"/>
                </a:rPr>
                <a:t>implantation</a:t>
              </a:r>
              <a:endParaRPr lang="en-US" sz="1100" dirty="0">
                <a:latin typeface="Book Antiqua" pitchFamily="18" charset="0"/>
              </a:endParaRPr>
            </a:p>
          </p:txBody>
        </p:sp>
      </p:grpSp>
      <p:grpSp>
        <p:nvGrpSpPr>
          <p:cNvPr id="30" name="Group 29"/>
          <p:cNvGrpSpPr/>
          <p:nvPr/>
        </p:nvGrpSpPr>
        <p:grpSpPr>
          <a:xfrm>
            <a:off x="6302829" y="5487795"/>
            <a:ext cx="1524000" cy="281634"/>
            <a:chOff x="6302829" y="5487795"/>
            <a:chExt cx="1524000" cy="281634"/>
          </a:xfrm>
        </p:grpSpPr>
        <p:sp>
          <p:nvSpPr>
            <p:cNvPr id="43" name="Freeform 42"/>
            <p:cNvSpPr/>
            <p:nvPr/>
          </p:nvSpPr>
          <p:spPr>
            <a:xfrm>
              <a:off x="6302829" y="5487795"/>
              <a:ext cx="1524000" cy="281634"/>
            </a:xfrm>
            <a:custGeom>
              <a:avLst/>
              <a:gdLst>
                <a:gd name="connsiteX0" fmla="*/ 0 w 1378565"/>
                <a:gd name="connsiteY0" fmla="*/ 90720 h 907199"/>
                <a:gd name="connsiteX1" fmla="*/ 26571 w 1378565"/>
                <a:gd name="connsiteY1" fmla="*/ 26571 h 907199"/>
                <a:gd name="connsiteX2" fmla="*/ 90720 w 1378565"/>
                <a:gd name="connsiteY2" fmla="*/ 0 h 907199"/>
                <a:gd name="connsiteX3" fmla="*/ 1287845 w 1378565"/>
                <a:gd name="connsiteY3" fmla="*/ 0 h 907199"/>
                <a:gd name="connsiteX4" fmla="*/ 1351994 w 1378565"/>
                <a:gd name="connsiteY4" fmla="*/ 26571 h 907199"/>
                <a:gd name="connsiteX5" fmla="*/ 1378565 w 1378565"/>
                <a:gd name="connsiteY5" fmla="*/ 90720 h 907199"/>
                <a:gd name="connsiteX6" fmla="*/ 1378565 w 1378565"/>
                <a:gd name="connsiteY6" fmla="*/ 816479 h 907199"/>
                <a:gd name="connsiteX7" fmla="*/ 1351994 w 1378565"/>
                <a:gd name="connsiteY7" fmla="*/ 880628 h 907199"/>
                <a:gd name="connsiteX8" fmla="*/ 1287845 w 1378565"/>
                <a:gd name="connsiteY8" fmla="*/ 907199 h 907199"/>
                <a:gd name="connsiteX9" fmla="*/ 90720 w 1378565"/>
                <a:gd name="connsiteY9" fmla="*/ 907199 h 907199"/>
                <a:gd name="connsiteX10" fmla="*/ 26571 w 1378565"/>
                <a:gd name="connsiteY10" fmla="*/ 880628 h 907199"/>
                <a:gd name="connsiteX11" fmla="*/ 0 w 1378565"/>
                <a:gd name="connsiteY11" fmla="*/ 816479 h 907199"/>
                <a:gd name="connsiteX12" fmla="*/ 0 w 1378565"/>
                <a:gd name="connsiteY12" fmla="*/ 90720 h 907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907199">
                  <a:moveTo>
                    <a:pt x="0" y="90720"/>
                  </a:moveTo>
                  <a:cubicBezTo>
                    <a:pt x="0" y="66660"/>
                    <a:pt x="9558" y="43585"/>
                    <a:pt x="26571" y="26571"/>
                  </a:cubicBezTo>
                  <a:cubicBezTo>
                    <a:pt x="43584" y="9558"/>
                    <a:pt x="66659" y="0"/>
                    <a:pt x="90720" y="0"/>
                  </a:cubicBezTo>
                  <a:lnTo>
                    <a:pt x="1287845" y="0"/>
                  </a:lnTo>
                  <a:cubicBezTo>
                    <a:pt x="1311905" y="0"/>
                    <a:pt x="1334980" y="9558"/>
                    <a:pt x="1351994" y="26571"/>
                  </a:cubicBezTo>
                  <a:cubicBezTo>
                    <a:pt x="1369007" y="43584"/>
                    <a:pt x="1378565" y="66659"/>
                    <a:pt x="1378565" y="90720"/>
                  </a:cubicBezTo>
                  <a:lnTo>
                    <a:pt x="1378565" y="816479"/>
                  </a:lnTo>
                  <a:cubicBezTo>
                    <a:pt x="1378565" y="840539"/>
                    <a:pt x="1369007" y="863614"/>
                    <a:pt x="1351994" y="880628"/>
                  </a:cubicBezTo>
                  <a:cubicBezTo>
                    <a:pt x="1334981" y="897641"/>
                    <a:pt x="1311906" y="907199"/>
                    <a:pt x="1287845" y="907199"/>
                  </a:cubicBezTo>
                  <a:lnTo>
                    <a:pt x="90720" y="907199"/>
                  </a:lnTo>
                  <a:cubicBezTo>
                    <a:pt x="66660" y="907199"/>
                    <a:pt x="43585" y="897641"/>
                    <a:pt x="26571" y="880628"/>
                  </a:cubicBezTo>
                  <a:cubicBezTo>
                    <a:pt x="9558" y="863615"/>
                    <a:pt x="0" y="840540"/>
                    <a:pt x="0" y="816479"/>
                  </a:cubicBezTo>
                  <a:lnTo>
                    <a:pt x="0" y="90720"/>
                  </a:lnTo>
                  <a:close/>
                </a:path>
              </a:pathLst>
            </a:custGeom>
          </p:spPr>
          <p:style>
            <a:lnRef idx="2">
              <a:schemeClr val="accent4"/>
            </a:lnRef>
            <a:fillRef idx="1">
              <a:schemeClr val="lt1"/>
            </a:fillRef>
            <a:effectRef idx="0">
              <a:schemeClr val="accent4"/>
            </a:effectRef>
            <a:fontRef idx="minor">
              <a:schemeClr val="dk1"/>
            </a:fontRef>
          </p:style>
          <p:txBody>
            <a:bodyPr spcFirstLastPara="0" vert="horz" wrap="square" lIns="149352" tIns="149352" rIns="149352" bIns="435783" numCol="1" spcCol="1270" anchor="t" anchorCtr="0">
              <a:noAutofit/>
            </a:bodyPr>
            <a:lstStyle/>
            <a:p>
              <a:pPr lvl="0" algn="l" defTabSz="933450">
                <a:lnSpc>
                  <a:spcPct val="90000"/>
                </a:lnSpc>
                <a:spcBef>
                  <a:spcPct val="0"/>
                </a:spcBef>
                <a:spcAft>
                  <a:spcPct val="35000"/>
                </a:spcAft>
              </a:pPr>
              <a:endParaRPr lang="en-US" sz="2100" kern="1200" dirty="0"/>
            </a:p>
          </p:txBody>
        </p:sp>
        <p:sp>
          <p:nvSpPr>
            <p:cNvPr id="48" name="TextBox 47"/>
            <p:cNvSpPr txBox="1"/>
            <p:nvPr/>
          </p:nvSpPr>
          <p:spPr>
            <a:xfrm>
              <a:off x="6413823" y="5499435"/>
              <a:ext cx="1343638" cy="261610"/>
            </a:xfrm>
            <a:prstGeom prst="rect">
              <a:avLst/>
            </a:prstGeom>
            <a:noFill/>
          </p:spPr>
          <p:txBody>
            <a:bodyPr wrap="none" rtlCol="0">
              <a:spAutoFit/>
            </a:bodyPr>
            <a:lstStyle/>
            <a:p>
              <a:pPr algn="ctr"/>
              <a:r>
                <a:rPr lang="en-US" sz="1100" dirty="0" smtClean="0">
                  <a:latin typeface="Book Antiqua" pitchFamily="18" charset="0"/>
                </a:rPr>
                <a:t>Post -implantation</a:t>
              </a:r>
              <a:endParaRPr lang="en-US" sz="1100" dirty="0">
                <a:latin typeface="Book Antiqua" pitchFamily="18" charset="0"/>
              </a:endParaRPr>
            </a:p>
          </p:txBody>
        </p:sp>
      </p:grpSp>
      <p:sp>
        <p:nvSpPr>
          <p:cNvPr id="51" name="TextBox 50"/>
          <p:cNvSpPr txBox="1"/>
          <p:nvPr/>
        </p:nvSpPr>
        <p:spPr>
          <a:xfrm>
            <a:off x="620889" y="1614310"/>
            <a:ext cx="8128000" cy="430887"/>
          </a:xfrm>
          <a:prstGeom prst="rect">
            <a:avLst/>
          </a:prstGeom>
          <a:noFill/>
        </p:spPr>
        <p:txBody>
          <a:bodyPr wrap="square" rtlCol="0">
            <a:spAutoFit/>
          </a:bodyPr>
          <a:lstStyle/>
          <a:p>
            <a:pPr algn="just">
              <a:spcBef>
                <a:spcPts val="600"/>
              </a:spcBef>
              <a:spcAft>
                <a:spcPts val="600"/>
              </a:spcAft>
            </a:pPr>
            <a:r>
              <a:rPr lang="en-US" sz="1100" dirty="0" smtClean="0">
                <a:latin typeface="Book Antiqua" pitchFamily="18" charset="0"/>
              </a:rPr>
              <a:t>ACI has been considered the best choice of contemporary procedures for cartilage regeneration. Because chondrocyte is the only cell present in cartilage itself and conducts the whole cartilage metabolism.</a:t>
            </a:r>
          </a:p>
        </p:txBody>
      </p:sp>
      <p:pic>
        <p:nvPicPr>
          <p:cNvPr id="22" name="Picture 21" descr="RMS_Chondron Leaflet 2011 changes.png"/>
          <p:cNvPicPr>
            <a:picLocks noChangeAspect="1"/>
          </p:cNvPicPr>
          <p:nvPr/>
        </p:nvPicPr>
        <p:blipFill>
          <a:blip r:embed="rId3" cstate="email"/>
          <a:stretch>
            <a:fillRect/>
          </a:stretch>
        </p:blipFill>
        <p:spPr>
          <a:xfrm>
            <a:off x="4537496" y="585805"/>
            <a:ext cx="2313437" cy="387097"/>
          </a:xfrm>
          <a:prstGeom prst="rect">
            <a:avLst/>
          </a:prstGeom>
          <a:effectLst>
            <a:outerShdw blurRad="25400" dir="4920000" sx="101000" sy="101000" algn="ctr" rotWithShape="0">
              <a:schemeClr val="bg1"/>
            </a:outerShdw>
          </a:effectLst>
        </p:spPr>
      </p:pic>
      <p:sp>
        <p:nvSpPr>
          <p:cNvPr id="23" name="TextBox 22"/>
          <p:cNvSpPr txBox="1"/>
          <p:nvPr/>
        </p:nvSpPr>
        <p:spPr>
          <a:xfrm>
            <a:off x="620486" y="2340430"/>
            <a:ext cx="8120743" cy="261610"/>
          </a:xfrm>
          <a:prstGeom prst="rect">
            <a:avLst/>
          </a:prstGeom>
          <a:noFill/>
        </p:spPr>
        <p:txBody>
          <a:bodyPr wrap="square" rtlCol="0">
            <a:spAutoFit/>
          </a:bodyPr>
          <a:lstStyle/>
          <a:p>
            <a:pPr algn="just">
              <a:spcBef>
                <a:spcPts val="600"/>
              </a:spcBef>
            </a:pPr>
            <a:r>
              <a:rPr lang="en-US" sz="1100" b="1" dirty="0" smtClean="0">
                <a:latin typeface="Book Antiqua" pitchFamily="18" charset="0"/>
              </a:rPr>
              <a:t>CHONDRON</a:t>
            </a:r>
            <a:r>
              <a:rPr lang="en-US" sz="1100" b="1" baseline="30000" dirty="0" smtClean="0">
                <a:latin typeface="Book Antiqua" pitchFamily="18" charset="0"/>
              </a:rPr>
              <a:t>™ </a:t>
            </a:r>
            <a:r>
              <a:rPr lang="en-US" sz="1100" b="1" dirty="0" smtClean="0">
                <a:latin typeface="Book Antiqua" pitchFamily="18" charset="0"/>
              </a:rPr>
              <a:t>implantation procedure has several advantages:</a:t>
            </a:r>
          </a:p>
        </p:txBody>
      </p:sp>
      <p:sp>
        <p:nvSpPr>
          <p:cNvPr id="31" name="TextBox 30"/>
          <p:cNvSpPr txBox="1"/>
          <p:nvPr/>
        </p:nvSpPr>
        <p:spPr>
          <a:xfrm>
            <a:off x="631366" y="2623449"/>
            <a:ext cx="5388429" cy="854080"/>
          </a:xfrm>
          <a:prstGeom prst="rect">
            <a:avLst/>
          </a:prstGeom>
          <a:noFill/>
        </p:spPr>
        <p:txBody>
          <a:bodyPr wrap="square" rtlCol="0">
            <a:spAutoFit/>
          </a:bodyPr>
          <a:lstStyle/>
          <a:p>
            <a:pPr>
              <a:lnSpc>
                <a:spcPct val="150000"/>
              </a:lnSpc>
              <a:buFont typeface="Wingdings" pitchFamily="2" charset="2"/>
              <a:buChar char="§"/>
            </a:pPr>
            <a:r>
              <a:rPr lang="en-US" sz="1100" dirty="0" smtClean="0">
                <a:latin typeface="Book Antiqua" pitchFamily="18" charset="0"/>
              </a:rPr>
              <a:t> Regenerates Hyaline cartilage effectively</a:t>
            </a:r>
          </a:p>
          <a:p>
            <a:pPr>
              <a:lnSpc>
                <a:spcPct val="150000"/>
              </a:lnSpc>
              <a:buFont typeface="Wingdings" pitchFamily="2" charset="2"/>
              <a:buChar char="§"/>
            </a:pPr>
            <a:r>
              <a:rPr lang="en-US" sz="1100" dirty="0" smtClean="0">
                <a:latin typeface="Book Antiqua" pitchFamily="18" charset="0"/>
              </a:rPr>
              <a:t> Patient friendly treatment</a:t>
            </a:r>
          </a:p>
          <a:p>
            <a:pPr>
              <a:lnSpc>
                <a:spcPct val="150000"/>
              </a:lnSpc>
              <a:buFont typeface="Wingdings" pitchFamily="2" charset="2"/>
              <a:buChar char="§"/>
            </a:pPr>
            <a:r>
              <a:rPr lang="en-US" sz="1100" dirty="0" smtClean="0">
                <a:latin typeface="Book Antiqua" pitchFamily="18" charset="0"/>
              </a:rPr>
              <a:t> Cost effective for long term relief.</a:t>
            </a:r>
          </a:p>
        </p:txBody>
      </p:sp>
      <p:sp>
        <p:nvSpPr>
          <p:cNvPr id="38" name="Freeform 37"/>
          <p:cNvSpPr/>
          <p:nvPr/>
        </p:nvSpPr>
        <p:spPr>
          <a:xfrm>
            <a:off x="1468349" y="4098818"/>
            <a:ext cx="1451820" cy="1273876"/>
          </a:xfrm>
          <a:custGeom>
            <a:avLst/>
            <a:gdLst>
              <a:gd name="connsiteX0" fmla="*/ 0 w 1378565"/>
              <a:gd name="connsiteY0" fmla="*/ 120960 h 1209600"/>
              <a:gd name="connsiteX1" fmla="*/ 35428 w 1378565"/>
              <a:gd name="connsiteY1" fmla="*/ 35428 h 1209600"/>
              <a:gd name="connsiteX2" fmla="*/ 120960 w 1378565"/>
              <a:gd name="connsiteY2" fmla="*/ 0 h 1209600"/>
              <a:gd name="connsiteX3" fmla="*/ 1257605 w 1378565"/>
              <a:gd name="connsiteY3" fmla="*/ 0 h 1209600"/>
              <a:gd name="connsiteX4" fmla="*/ 1343137 w 1378565"/>
              <a:gd name="connsiteY4" fmla="*/ 35428 h 1209600"/>
              <a:gd name="connsiteX5" fmla="*/ 1378565 w 1378565"/>
              <a:gd name="connsiteY5" fmla="*/ 120960 h 1209600"/>
              <a:gd name="connsiteX6" fmla="*/ 1378565 w 1378565"/>
              <a:gd name="connsiteY6" fmla="*/ 1088640 h 1209600"/>
              <a:gd name="connsiteX7" fmla="*/ 1343137 w 1378565"/>
              <a:gd name="connsiteY7" fmla="*/ 1174172 h 1209600"/>
              <a:gd name="connsiteX8" fmla="*/ 1257605 w 1378565"/>
              <a:gd name="connsiteY8" fmla="*/ 1209600 h 1209600"/>
              <a:gd name="connsiteX9" fmla="*/ 120960 w 1378565"/>
              <a:gd name="connsiteY9" fmla="*/ 1209600 h 1209600"/>
              <a:gd name="connsiteX10" fmla="*/ 35428 w 1378565"/>
              <a:gd name="connsiteY10" fmla="*/ 1174172 h 1209600"/>
              <a:gd name="connsiteX11" fmla="*/ 0 w 1378565"/>
              <a:gd name="connsiteY11" fmla="*/ 1088640 h 1209600"/>
              <a:gd name="connsiteX12" fmla="*/ 0 w 1378565"/>
              <a:gd name="connsiteY12" fmla="*/ 120960 h 12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209600">
                <a:moveTo>
                  <a:pt x="0" y="120960"/>
                </a:moveTo>
                <a:cubicBezTo>
                  <a:pt x="0" y="88879"/>
                  <a:pt x="12744" y="58113"/>
                  <a:pt x="35428" y="35428"/>
                </a:cubicBezTo>
                <a:cubicBezTo>
                  <a:pt x="58112" y="12744"/>
                  <a:pt x="88879" y="0"/>
                  <a:pt x="120960" y="0"/>
                </a:cubicBezTo>
                <a:lnTo>
                  <a:pt x="1257605" y="0"/>
                </a:lnTo>
                <a:cubicBezTo>
                  <a:pt x="1289686" y="0"/>
                  <a:pt x="1320452" y="12744"/>
                  <a:pt x="1343137" y="35428"/>
                </a:cubicBezTo>
                <a:cubicBezTo>
                  <a:pt x="1365821" y="58112"/>
                  <a:pt x="1378565" y="88879"/>
                  <a:pt x="1378565" y="120960"/>
                </a:cubicBezTo>
                <a:lnTo>
                  <a:pt x="1378565" y="1088640"/>
                </a:lnTo>
                <a:cubicBezTo>
                  <a:pt x="1378565" y="1120721"/>
                  <a:pt x="1365821" y="1151487"/>
                  <a:pt x="1343137" y="1174172"/>
                </a:cubicBezTo>
                <a:cubicBezTo>
                  <a:pt x="1320453" y="1196856"/>
                  <a:pt x="1289686" y="1209600"/>
                  <a:pt x="1257605" y="1209600"/>
                </a:cubicBezTo>
                <a:lnTo>
                  <a:pt x="120960" y="1209600"/>
                </a:lnTo>
                <a:cubicBezTo>
                  <a:pt x="88879" y="1209600"/>
                  <a:pt x="58113" y="1196856"/>
                  <a:pt x="35428" y="1174172"/>
                </a:cubicBezTo>
                <a:cubicBezTo>
                  <a:pt x="12744" y="1151488"/>
                  <a:pt x="0" y="1120721"/>
                  <a:pt x="0" y="1088640"/>
                </a:cubicBezTo>
                <a:lnTo>
                  <a:pt x="0" y="120960"/>
                </a:lnTo>
                <a:close/>
              </a:path>
            </a:pathLst>
          </a:custGeom>
          <a:blipFill dpi="0" rotWithShape="1">
            <a:blip r:embed="rId4" cstate="email"/>
            <a:srcRect/>
            <a:stretch>
              <a:fillRect l="-5000" r="-12000" b="1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84780" tIns="184780" rIns="184780" bIns="184780" numCol="1" spcCol="1270" anchor="t" anchorCtr="0">
            <a:noAutofit/>
          </a:bodyPr>
          <a:lstStyle/>
          <a:p>
            <a:pPr marL="228600" lvl="1" indent="-228600" algn="l" defTabSz="933450">
              <a:lnSpc>
                <a:spcPct val="90000"/>
              </a:lnSpc>
              <a:spcBef>
                <a:spcPct val="0"/>
              </a:spcBef>
              <a:spcAft>
                <a:spcPct val="15000"/>
              </a:spcAft>
              <a:buChar char="••"/>
            </a:pPr>
            <a:endParaRPr lang="en-US" sz="2100" kern="1200" dirty="0"/>
          </a:p>
        </p:txBody>
      </p:sp>
      <p:sp>
        <p:nvSpPr>
          <p:cNvPr id="41" name="Freeform 40"/>
          <p:cNvSpPr/>
          <p:nvPr/>
        </p:nvSpPr>
        <p:spPr>
          <a:xfrm>
            <a:off x="3963699" y="4083920"/>
            <a:ext cx="1451820" cy="1273876"/>
          </a:xfrm>
          <a:custGeom>
            <a:avLst/>
            <a:gdLst>
              <a:gd name="connsiteX0" fmla="*/ 0 w 1378565"/>
              <a:gd name="connsiteY0" fmla="*/ 120960 h 1209600"/>
              <a:gd name="connsiteX1" fmla="*/ 35428 w 1378565"/>
              <a:gd name="connsiteY1" fmla="*/ 35428 h 1209600"/>
              <a:gd name="connsiteX2" fmla="*/ 120960 w 1378565"/>
              <a:gd name="connsiteY2" fmla="*/ 0 h 1209600"/>
              <a:gd name="connsiteX3" fmla="*/ 1257605 w 1378565"/>
              <a:gd name="connsiteY3" fmla="*/ 0 h 1209600"/>
              <a:gd name="connsiteX4" fmla="*/ 1343137 w 1378565"/>
              <a:gd name="connsiteY4" fmla="*/ 35428 h 1209600"/>
              <a:gd name="connsiteX5" fmla="*/ 1378565 w 1378565"/>
              <a:gd name="connsiteY5" fmla="*/ 120960 h 1209600"/>
              <a:gd name="connsiteX6" fmla="*/ 1378565 w 1378565"/>
              <a:gd name="connsiteY6" fmla="*/ 1088640 h 1209600"/>
              <a:gd name="connsiteX7" fmla="*/ 1343137 w 1378565"/>
              <a:gd name="connsiteY7" fmla="*/ 1174172 h 1209600"/>
              <a:gd name="connsiteX8" fmla="*/ 1257605 w 1378565"/>
              <a:gd name="connsiteY8" fmla="*/ 1209600 h 1209600"/>
              <a:gd name="connsiteX9" fmla="*/ 120960 w 1378565"/>
              <a:gd name="connsiteY9" fmla="*/ 1209600 h 1209600"/>
              <a:gd name="connsiteX10" fmla="*/ 35428 w 1378565"/>
              <a:gd name="connsiteY10" fmla="*/ 1174172 h 1209600"/>
              <a:gd name="connsiteX11" fmla="*/ 0 w 1378565"/>
              <a:gd name="connsiteY11" fmla="*/ 1088640 h 1209600"/>
              <a:gd name="connsiteX12" fmla="*/ 0 w 1378565"/>
              <a:gd name="connsiteY12" fmla="*/ 120960 h 12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209600">
                <a:moveTo>
                  <a:pt x="0" y="120960"/>
                </a:moveTo>
                <a:cubicBezTo>
                  <a:pt x="0" y="88879"/>
                  <a:pt x="12744" y="58113"/>
                  <a:pt x="35428" y="35428"/>
                </a:cubicBezTo>
                <a:cubicBezTo>
                  <a:pt x="58112" y="12744"/>
                  <a:pt x="88879" y="0"/>
                  <a:pt x="120960" y="0"/>
                </a:cubicBezTo>
                <a:lnTo>
                  <a:pt x="1257605" y="0"/>
                </a:lnTo>
                <a:cubicBezTo>
                  <a:pt x="1289686" y="0"/>
                  <a:pt x="1320452" y="12744"/>
                  <a:pt x="1343137" y="35428"/>
                </a:cubicBezTo>
                <a:cubicBezTo>
                  <a:pt x="1365821" y="58112"/>
                  <a:pt x="1378565" y="88879"/>
                  <a:pt x="1378565" y="120960"/>
                </a:cubicBezTo>
                <a:lnTo>
                  <a:pt x="1378565" y="1088640"/>
                </a:lnTo>
                <a:cubicBezTo>
                  <a:pt x="1378565" y="1120721"/>
                  <a:pt x="1365821" y="1151487"/>
                  <a:pt x="1343137" y="1174172"/>
                </a:cubicBezTo>
                <a:cubicBezTo>
                  <a:pt x="1320453" y="1196856"/>
                  <a:pt x="1289686" y="1209600"/>
                  <a:pt x="1257605" y="1209600"/>
                </a:cubicBezTo>
                <a:lnTo>
                  <a:pt x="120960" y="1209600"/>
                </a:lnTo>
                <a:cubicBezTo>
                  <a:pt x="88879" y="1209600"/>
                  <a:pt x="58113" y="1196856"/>
                  <a:pt x="35428" y="1174172"/>
                </a:cubicBezTo>
                <a:cubicBezTo>
                  <a:pt x="12744" y="1151488"/>
                  <a:pt x="0" y="1120721"/>
                  <a:pt x="0" y="1088640"/>
                </a:cubicBezTo>
                <a:lnTo>
                  <a:pt x="0" y="120960"/>
                </a:lnTo>
                <a:close/>
              </a:path>
            </a:pathLst>
          </a:custGeom>
          <a:blipFill>
            <a:blip r:embed="rId5" cstate="email"/>
            <a:stretch>
              <a:fillRect l="-5000" r="-12000" b="1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84780" tIns="184780" rIns="184780" bIns="184780" numCol="1" spcCol="1270" anchor="t" anchorCtr="0">
            <a:noAutofit/>
          </a:bodyPr>
          <a:lstStyle/>
          <a:p>
            <a:pPr marL="228600" lvl="1" indent="-228600" algn="l" defTabSz="933450">
              <a:lnSpc>
                <a:spcPct val="90000"/>
              </a:lnSpc>
              <a:spcBef>
                <a:spcPct val="0"/>
              </a:spcBef>
              <a:spcAft>
                <a:spcPct val="15000"/>
              </a:spcAft>
              <a:buChar char="••"/>
            </a:pPr>
            <a:endParaRPr lang="en-US" sz="2100" kern="1200" dirty="0"/>
          </a:p>
        </p:txBody>
      </p:sp>
      <p:sp>
        <p:nvSpPr>
          <p:cNvPr id="44" name="Freeform 43"/>
          <p:cNvSpPr/>
          <p:nvPr/>
        </p:nvSpPr>
        <p:spPr>
          <a:xfrm>
            <a:off x="6295882" y="4083920"/>
            <a:ext cx="1451820" cy="1273876"/>
          </a:xfrm>
          <a:custGeom>
            <a:avLst/>
            <a:gdLst>
              <a:gd name="connsiteX0" fmla="*/ 0 w 1378565"/>
              <a:gd name="connsiteY0" fmla="*/ 120960 h 1209600"/>
              <a:gd name="connsiteX1" fmla="*/ 35428 w 1378565"/>
              <a:gd name="connsiteY1" fmla="*/ 35428 h 1209600"/>
              <a:gd name="connsiteX2" fmla="*/ 120960 w 1378565"/>
              <a:gd name="connsiteY2" fmla="*/ 0 h 1209600"/>
              <a:gd name="connsiteX3" fmla="*/ 1257605 w 1378565"/>
              <a:gd name="connsiteY3" fmla="*/ 0 h 1209600"/>
              <a:gd name="connsiteX4" fmla="*/ 1343137 w 1378565"/>
              <a:gd name="connsiteY4" fmla="*/ 35428 h 1209600"/>
              <a:gd name="connsiteX5" fmla="*/ 1378565 w 1378565"/>
              <a:gd name="connsiteY5" fmla="*/ 120960 h 1209600"/>
              <a:gd name="connsiteX6" fmla="*/ 1378565 w 1378565"/>
              <a:gd name="connsiteY6" fmla="*/ 1088640 h 1209600"/>
              <a:gd name="connsiteX7" fmla="*/ 1343137 w 1378565"/>
              <a:gd name="connsiteY7" fmla="*/ 1174172 h 1209600"/>
              <a:gd name="connsiteX8" fmla="*/ 1257605 w 1378565"/>
              <a:gd name="connsiteY8" fmla="*/ 1209600 h 1209600"/>
              <a:gd name="connsiteX9" fmla="*/ 120960 w 1378565"/>
              <a:gd name="connsiteY9" fmla="*/ 1209600 h 1209600"/>
              <a:gd name="connsiteX10" fmla="*/ 35428 w 1378565"/>
              <a:gd name="connsiteY10" fmla="*/ 1174172 h 1209600"/>
              <a:gd name="connsiteX11" fmla="*/ 0 w 1378565"/>
              <a:gd name="connsiteY11" fmla="*/ 1088640 h 1209600"/>
              <a:gd name="connsiteX12" fmla="*/ 0 w 1378565"/>
              <a:gd name="connsiteY12" fmla="*/ 120960 h 12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8565" h="1209600">
                <a:moveTo>
                  <a:pt x="0" y="120960"/>
                </a:moveTo>
                <a:cubicBezTo>
                  <a:pt x="0" y="88879"/>
                  <a:pt x="12744" y="58113"/>
                  <a:pt x="35428" y="35428"/>
                </a:cubicBezTo>
                <a:cubicBezTo>
                  <a:pt x="58112" y="12744"/>
                  <a:pt x="88879" y="0"/>
                  <a:pt x="120960" y="0"/>
                </a:cubicBezTo>
                <a:lnTo>
                  <a:pt x="1257605" y="0"/>
                </a:lnTo>
                <a:cubicBezTo>
                  <a:pt x="1289686" y="0"/>
                  <a:pt x="1320452" y="12744"/>
                  <a:pt x="1343137" y="35428"/>
                </a:cubicBezTo>
                <a:cubicBezTo>
                  <a:pt x="1365821" y="58112"/>
                  <a:pt x="1378565" y="88879"/>
                  <a:pt x="1378565" y="120960"/>
                </a:cubicBezTo>
                <a:lnTo>
                  <a:pt x="1378565" y="1088640"/>
                </a:lnTo>
                <a:cubicBezTo>
                  <a:pt x="1378565" y="1120721"/>
                  <a:pt x="1365821" y="1151487"/>
                  <a:pt x="1343137" y="1174172"/>
                </a:cubicBezTo>
                <a:cubicBezTo>
                  <a:pt x="1320453" y="1196856"/>
                  <a:pt x="1289686" y="1209600"/>
                  <a:pt x="1257605" y="1209600"/>
                </a:cubicBezTo>
                <a:lnTo>
                  <a:pt x="120960" y="1209600"/>
                </a:lnTo>
                <a:cubicBezTo>
                  <a:pt x="88879" y="1209600"/>
                  <a:pt x="58113" y="1196856"/>
                  <a:pt x="35428" y="1174172"/>
                </a:cubicBezTo>
                <a:cubicBezTo>
                  <a:pt x="12744" y="1151488"/>
                  <a:pt x="0" y="1120721"/>
                  <a:pt x="0" y="1088640"/>
                </a:cubicBezTo>
                <a:lnTo>
                  <a:pt x="0" y="120960"/>
                </a:lnTo>
                <a:close/>
              </a:path>
            </a:pathLst>
          </a:custGeom>
          <a:blipFill dpi="0" rotWithShape="1">
            <a:blip r:embed="rId6" cstate="email"/>
            <a:srcRect/>
            <a:stretch>
              <a:fillRect l="-6000" t="1000" r="-8000" b="1000"/>
            </a:stretch>
          </a:blipFill>
          <a:ln w="38100"/>
        </p:spPr>
        <p:style>
          <a:lnRef idx="2">
            <a:schemeClr val="accent4"/>
          </a:lnRef>
          <a:fillRef idx="1">
            <a:schemeClr val="lt1"/>
          </a:fillRef>
          <a:effectRef idx="0">
            <a:schemeClr val="accent4"/>
          </a:effectRef>
          <a:fontRef idx="minor">
            <a:schemeClr val="dk1"/>
          </a:fontRef>
        </p:style>
        <p:txBody>
          <a:bodyPr spcFirstLastPara="0" vert="horz" wrap="square" lIns="184780" tIns="184780" rIns="184780" bIns="184780" numCol="1" spcCol="1270" anchor="t" anchorCtr="0">
            <a:noAutofit/>
          </a:bodyPr>
          <a:lstStyle/>
          <a:p>
            <a:pPr marL="228600" lvl="1" indent="-228600" algn="l" defTabSz="933450">
              <a:lnSpc>
                <a:spcPct val="90000"/>
              </a:lnSpc>
              <a:spcBef>
                <a:spcPct val="0"/>
              </a:spcBef>
              <a:spcAft>
                <a:spcPct val="15000"/>
              </a:spcAft>
              <a:buChar char="••"/>
            </a:pPr>
            <a:endParaRPr lang="en-US" sz="2100" kern="1200" dirty="0"/>
          </a:p>
        </p:txBody>
      </p:sp>
      <p:sp>
        <p:nvSpPr>
          <p:cNvPr id="52" name="Freeform 51"/>
          <p:cNvSpPr/>
          <p:nvPr/>
        </p:nvSpPr>
        <p:spPr>
          <a:xfrm>
            <a:off x="5657850" y="4816378"/>
            <a:ext cx="300038" cy="131866"/>
          </a:xfrm>
          <a:custGeom>
            <a:avLst/>
            <a:gdLst>
              <a:gd name="connsiteX0" fmla="*/ 0 w 443049"/>
              <a:gd name="connsiteY0" fmla="*/ 68644 h 343222"/>
              <a:gd name="connsiteX1" fmla="*/ 271438 w 443049"/>
              <a:gd name="connsiteY1" fmla="*/ 68644 h 343222"/>
              <a:gd name="connsiteX2" fmla="*/ 271438 w 443049"/>
              <a:gd name="connsiteY2" fmla="*/ 0 h 343222"/>
              <a:gd name="connsiteX3" fmla="*/ 443049 w 443049"/>
              <a:gd name="connsiteY3" fmla="*/ 171611 h 343222"/>
              <a:gd name="connsiteX4" fmla="*/ 271438 w 443049"/>
              <a:gd name="connsiteY4" fmla="*/ 343222 h 343222"/>
              <a:gd name="connsiteX5" fmla="*/ 271438 w 443049"/>
              <a:gd name="connsiteY5" fmla="*/ 274578 h 343222"/>
              <a:gd name="connsiteX6" fmla="*/ 0 w 443049"/>
              <a:gd name="connsiteY6" fmla="*/ 274578 h 343222"/>
              <a:gd name="connsiteX7" fmla="*/ 0 w 443049"/>
              <a:gd name="connsiteY7" fmla="*/ 68644 h 343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3049" h="343222">
                <a:moveTo>
                  <a:pt x="0" y="68644"/>
                </a:moveTo>
                <a:lnTo>
                  <a:pt x="271438" y="68644"/>
                </a:lnTo>
                <a:lnTo>
                  <a:pt x="271438" y="0"/>
                </a:lnTo>
                <a:lnTo>
                  <a:pt x="443049" y="171611"/>
                </a:lnTo>
                <a:lnTo>
                  <a:pt x="271438" y="343222"/>
                </a:lnTo>
                <a:lnTo>
                  <a:pt x="271438" y="274578"/>
                </a:lnTo>
                <a:lnTo>
                  <a:pt x="0" y="274578"/>
                </a:lnTo>
                <a:lnTo>
                  <a:pt x="0" y="68644"/>
                </a:lnTo>
                <a:close/>
              </a:path>
            </a:pathLst>
          </a:custGeom>
          <a:ln>
            <a:noFill/>
          </a:ln>
        </p:spPr>
        <p:style>
          <a:lnRef idx="3">
            <a:schemeClr val="lt1"/>
          </a:lnRef>
          <a:fillRef idx="1">
            <a:schemeClr val="accent4"/>
          </a:fillRef>
          <a:effectRef idx="1">
            <a:schemeClr val="accent4"/>
          </a:effectRef>
          <a:fontRef idx="minor">
            <a:schemeClr val="lt1"/>
          </a:fontRef>
        </p:style>
        <p:txBody>
          <a:bodyPr spcFirstLastPara="0" vert="horz" wrap="square" lIns="0" tIns="68644" rIns="102967" bIns="68644" numCol="1" spcCol="1270" anchor="ctr" anchorCtr="0">
            <a:noAutofit/>
          </a:bodyPr>
          <a:lstStyle/>
          <a:p>
            <a:pPr lvl="0" algn="ctr" defTabSz="622300">
              <a:lnSpc>
                <a:spcPct val="90000"/>
              </a:lnSpc>
              <a:spcBef>
                <a:spcPct val="0"/>
              </a:spcBef>
              <a:spcAft>
                <a:spcPct val="35000"/>
              </a:spcAft>
            </a:pPr>
            <a:endParaRPr lang="en-US" sz="1400" kern="1200" dirty="0"/>
          </a:p>
        </p:txBody>
      </p:sp>
      <p:grpSp>
        <p:nvGrpSpPr>
          <p:cNvPr id="26" name="Group 12"/>
          <p:cNvGrpSpPr>
            <a:grpSpLocks/>
          </p:cNvGrpSpPr>
          <p:nvPr/>
        </p:nvGrpSpPr>
        <p:grpSpPr bwMode="auto">
          <a:xfrm>
            <a:off x="7971433" y="6313715"/>
            <a:ext cx="792534" cy="337457"/>
            <a:chOff x="3815594" y="5067857"/>
            <a:chExt cx="2249487" cy="836610"/>
          </a:xfrm>
          <a:effectLst/>
        </p:grpSpPr>
        <p:pic>
          <p:nvPicPr>
            <p:cNvPr id="27" name="Picture 13" descr="logo.png"/>
            <p:cNvPicPr>
              <a:picLocks noChangeAspect="1"/>
            </p:cNvPicPr>
            <p:nvPr/>
          </p:nvPicPr>
          <p:blipFill>
            <a:blip r:embed="rId7" cstate="email"/>
            <a:srcRect/>
            <a:stretch>
              <a:fillRect/>
            </a:stretch>
          </p:blipFill>
          <p:spPr bwMode="auto">
            <a:xfrm>
              <a:off x="4055306" y="5067857"/>
              <a:ext cx="284163" cy="241299"/>
            </a:xfrm>
            <a:prstGeom prst="rect">
              <a:avLst/>
            </a:prstGeom>
            <a:noFill/>
            <a:ln w="9525">
              <a:noFill/>
              <a:miter lim="800000"/>
              <a:headEnd/>
              <a:tailEnd/>
            </a:ln>
          </p:spPr>
        </p:pic>
        <p:pic>
          <p:nvPicPr>
            <p:cNvPr id="28" name="Picture 14" descr="logo 1.png"/>
            <p:cNvPicPr>
              <a:picLocks noChangeAspect="1"/>
            </p:cNvPicPr>
            <p:nvPr/>
          </p:nvPicPr>
          <p:blipFill>
            <a:blip r:embed="rId8" cstate="email"/>
            <a:srcRect/>
            <a:stretch>
              <a:fillRect/>
            </a:stretch>
          </p:blipFill>
          <p:spPr bwMode="auto">
            <a:xfrm>
              <a:off x="4144205" y="5085319"/>
              <a:ext cx="166689" cy="204788"/>
            </a:xfrm>
            <a:prstGeom prst="rect">
              <a:avLst/>
            </a:prstGeom>
            <a:noFill/>
            <a:ln w="9525">
              <a:noFill/>
              <a:miter lim="800000"/>
              <a:headEnd/>
              <a:tailEnd/>
            </a:ln>
          </p:spPr>
        </p:pic>
        <p:pic>
          <p:nvPicPr>
            <p:cNvPr id="32" name="Picture 35" descr="logo 2.png"/>
            <p:cNvPicPr>
              <a:picLocks noChangeAspect="1"/>
            </p:cNvPicPr>
            <p:nvPr/>
          </p:nvPicPr>
          <p:blipFill>
            <a:blip r:embed="rId9" cstate="email"/>
            <a:srcRect/>
            <a:stretch>
              <a:fillRect/>
            </a:stretch>
          </p:blipFill>
          <p:spPr bwMode="auto">
            <a:xfrm>
              <a:off x="3931481" y="5228195"/>
              <a:ext cx="2057401" cy="461962"/>
            </a:xfrm>
            <a:prstGeom prst="rect">
              <a:avLst/>
            </a:prstGeom>
            <a:noFill/>
            <a:ln w="9525">
              <a:noFill/>
              <a:miter lim="800000"/>
              <a:headEnd/>
              <a:tailEnd/>
            </a:ln>
          </p:spPr>
        </p:pic>
        <p:pic>
          <p:nvPicPr>
            <p:cNvPr id="33" name="Picture 17" descr="logo 5.png"/>
            <p:cNvPicPr>
              <a:picLocks noChangeAspect="1"/>
            </p:cNvPicPr>
            <p:nvPr/>
          </p:nvPicPr>
          <p:blipFill>
            <a:blip r:embed="rId10"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31</a:t>
            </a:fld>
            <a:endParaRPr lang="en-US" dirty="0">
              <a:solidFill>
                <a:srgbClr val="800080"/>
              </a:solidFill>
              <a:latin typeface="Book Antiqua" pitchFamily="18" charset="0"/>
            </a:endParaRPr>
          </a:p>
        </p:txBody>
      </p:sp>
      <p:sp>
        <p:nvSpPr>
          <p:cNvPr id="22" name="TextBox 21"/>
          <p:cNvSpPr txBox="1"/>
          <p:nvPr/>
        </p:nvSpPr>
        <p:spPr>
          <a:xfrm>
            <a:off x="225778" y="1528036"/>
            <a:ext cx="8715021" cy="430887"/>
          </a:xfrm>
          <a:prstGeom prst="rect">
            <a:avLst/>
          </a:prstGeom>
          <a:noFill/>
        </p:spPr>
        <p:txBody>
          <a:bodyPr wrap="square" rtlCol="0">
            <a:spAutoFit/>
          </a:bodyPr>
          <a:lstStyle/>
          <a:p>
            <a:pPr algn="just"/>
            <a:r>
              <a:rPr lang="en-US" sz="1100" b="1" dirty="0" smtClean="0">
                <a:latin typeface="Book Antiqua" pitchFamily="18" charset="0"/>
              </a:rPr>
              <a:t>Ossron</a:t>
            </a:r>
            <a:r>
              <a:rPr lang="en-US" sz="1100" b="1" baseline="30000" dirty="0" smtClean="0">
                <a:latin typeface="Book Antiqua" pitchFamily="18" charset="0"/>
              </a:rPr>
              <a:t>™</a:t>
            </a:r>
            <a:r>
              <a:rPr lang="en-US" sz="1100" b="1" dirty="0" smtClean="0">
                <a:latin typeface="Book Antiqua" pitchFamily="18" charset="0"/>
              </a:rPr>
              <a:t> </a:t>
            </a:r>
            <a:r>
              <a:rPr lang="en-US" sz="1100" dirty="0" smtClean="0">
                <a:latin typeface="Book Antiqua" pitchFamily="18" charset="0"/>
              </a:rPr>
              <a:t>is cultured autologous osteoblasts for local bone formation. </a:t>
            </a:r>
            <a:r>
              <a:rPr lang="en-US" sz="1100" b="1" dirty="0" smtClean="0">
                <a:latin typeface="Book Antiqua" pitchFamily="18" charset="0"/>
              </a:rPr>
              <a:t>Ossron</a:t>
            </a:r>
            <a:r>
              <a:rPr lang="en-US" sz="1100" b="1" baseline="30000" dirty="0" smtClean="0">
                <a:latin typeface="Book Antiqua" pitchFamily="18" charset="0"/>
              </a:rPr>
              <a:t>™</a:t>
            </a:r>
            <a:r>
              <a:rPr lang="en-US" sz="1100" b="1" dirty="0" smtClean="0">
                <a:latin typeface="Book Antiqua" pitchFamily="18" charset="0"/>
              </a:rPr>
              <a:t> </a:t>
            </a:r>
            <a:r>
              <a:rPr lang="en-US" sz="1100" dirty="0" smtClean="0">
                <a:latin typeface="Book Antiqua" pitchFamily="18" charset="0"/>
              </a:rPr>
              <a:t>is performed by three stages; harvesting bone marrow from a patient’s hip region, cell culturing in Cell Processing Center</a:t>
            </a:r>
            <a:r>
              <a:rPr lang="en-US" sz="1100" baseline="30000" dirty="0" smtClean="0">
                <a:latin typeface="Book Antiqua" pitchFamily="18" charset="0"/>
              </a:rPr>
              <a:t>™</a:t>
            </a:r>
            <a:r>
              <a:rPr lang="en-US" sz="1100" dirty="0" smtClean="0">
                <a:latin typeface="Book Antiqua" pitchFamily="18" charset="0"/>
              </a:rPr>
              <a:t> and implanting the cultured osteoblasts into defect sites.</a:t>
            </a:r>
            <a:endParaRPr lang="en-US" sz="1100" dirty="0">
              <a:latin typeface="Book Antiqua" pitchFamily="18" charset="0"/>
            </a:endParaRPr>
          </a:p>
        </p:txBody>
      </p:sp>
      <p:sp>
        <p:nvSpPr>
          <p:cNvPr id="83" name="TextBox 82"/>
          <p:cNvSpPr txBox="1"/>
          <p:nvPr/>
        </p:nvSpPr>
        <p:spPr>
          <a:xfrm>
            <a:off x="3613618" y="2453875"/>
            <a:ext cx="5068711" cy="3046988"/>
          </a:xfrm>
          <a:prstGeom prst="rect">
            <a:avLst/>
          </a:prstGeom>
          <a:noFill/>
        </p:spPr>
        <p:txBody>
          <a:bodyPr wrap="square" lIns="0" tIns="0" rIns="0" bIns="0" rtlCol="0">
            <a:spAutoFit/>
          </a:bodyPr>
          <a:lstStyle/>
          <a:p>
            <a:pPr algn="just"/>
            <a:r>
              <a:rPr lang="en-US" sz="1100" b="1" dirty="0" smtClean="0">
                <a:latin typeface="Book Antiqua" pitchFamily="18" charset="0"/>
              </a:rPr>
              <a:t>Application </a:t>
            </a:r>
          </a:p>
          <a:p>
            <a:pPr algn="just">
              <a:buFont typeface="Wingdings" pitchFamily="2" charset="2"/>
              <a:buChar char="§"/>
            </a:pPr>
            <a:r>
              <a:rPr lang="en-US" sz="1100" dirty="0" smtClean="0">
                <a:latin typeface="Book Antiqua" pitchFamily="18" charset="0"/>
              </a:rPr>
              <a:t> Avascular Necrosis</a:t>
            </a:r>
          </a:p>
          <a:p>
            <a:pPr algn="just">
              <a:buFont typeface="Wingdings" pitchFamily="2" charset="2"/>
              <a:buChar char="§"/>
            </a:pPr>
            <a:r>
              <a:rPr lang="en-US" sz="1100" dirty="0" smtClean="0">
                <a:latin typeface="Book Antiqua" pitchFamily="18" charset="0"/>
              </a:rPr>
              <a:t> Non-Union Fracture</a:t>
            </a:r>
          </a:p>
          <a:p>
            <a:pPr algn="just">
              <a:buFont typeface="Wingdings" pitchFamily="2" charset="2"/>
              <a:buChar char="§"/>
            </a:pPr>
            <a:r>
              <a:rPr lang="en-US" sz="1100" dirty="0" smtClean="0">
                <a:latin typeface="Book Antiqua" pitchFamily="18" charset="0"/>
              </a:rPr>
              <a:t> Oral &amp; Maxillofacial bone defects</a:t>
            </a:r>
          </a:p>
          <a:p>
            <a:pPr algn="just"/>
            <a:endParaRPr lang="en-US" sz="1100" dirty="0" smtClean="0">
              <a:latin typeface="Book Antiqua" pitchFamily="18" charset="0"/>
            </a:endParaRPr>
          </a:p>
          <a:p>
            <a:pPr algn="just"/>
            <a:endParaRPr lang="en-US" sz="1100" dirty="0" smtClean="0">
              <a:latin typeface="Book Antiqua" pitchFamily="18" charset="0"/>
            </a:endParaRPr>
          </a:p>
          <a:p>
            <a:pPr algn="just"/>
            <a:r>
              <a:rPr lang="en-US" sz="1100" b="1" dirty="0" smtClean="0">
                <a:latin typeface="Book Antiqua" pitchFamily="18" charset="0"/>
              </a:rPr>
              <a:t>Composition  </a:t>
            </a:r>
          </a:p>
          <a:p>
            <a:pPr algn="just">
              <a:buFont typeface="Wingdings" pitchFamily="2" charset="2"/>
              <a:buChar char="§"/>
            </a:pPr>
            <a:r>
              <a:rPr lang="en-US" sz="1100" dirty="0" smtClean="0">
                <a:latin typeface="Book Antiqua" pitchFamily="18" charset="0"/>
              </a:rPr>
              <a:t>Autologous Cultured Osteoblasts</a:t>
            </a:r>
          </a:p>
          <a:p>
            <a:pPr algn="just"/>
            <a:endParaRPr lang="en-US" sz="1100" dirty="0" smtClean="0">
              <a:latin typeface="Book Antiqua" pitchFamily="18" charset="0"/>
            </a:endParaRPr>
          </a:p>
          <a:p>
            <a:pPr algn="just"/>
            <a:endParaRPr lang="en-US" sz="1100" dirty="0" smtClean="0">
              <a:latin typeface="Book Antiqua" pitchFamily="18" charset="0"/>
            </a:endParaRPr>
          </a:p>
          <a:p>
            <a:pPr algn="just"/>
            <a:r>
              <a:rPr lang="en-US" sz="1100" b="1" dirty="0" smtClean="0">
                <a:latin typeface="Book Antiqua" pitchFamily="18" charset="0"/>
              </a:rPr>
              <a:t>Procedure </a:t>
            </a:r>
          </a:p>
          <a:p>
            <a:pPr algn="just">
              <a:buFont typeface="Wingdings" pitchFamily="2" charset="2"/>
              <a:buChar char="§"/>
            </a:pPr>
            <a:r>
              <a:rPr lang="en-US" sz="1100" dirty="0" smtClean="0">
                <a:latin typeface="Book Antiqua" pitchFamily="18" charset="0"/>
              </a:rPr>
              <a:t> Harvesting of bone marrow from iliac crest </a:t>
            </a:r>
          </a:p>
          <a:p>
            <a:pPr algn="just">
              <a:buFont typeface="Wingdings" pitchFamily="2" charset="2"/>
              <a:buChar char="§"/>
            </a:pPr>
            <a:r>
              <a:rPr lang="en-US" sz="1100" dirty="0" smtClean="0">
                <a:latin typeface="Book Antiqua" pitchFamily="18" charset="0"/>
              </a:rPr>
              <a:t> Multiplying cells several folds for 4-5 weeks</a:t>
            </a:r>
          </a:p>
          <a:p>
            <a:pPr algn="just"/>
            <a:endParaRPr lang="en-US" sz="1100" dirty="0" smtClean="0">
              <a:latin typeface="Book Antiqua" pitchFamily="18" charset="0"/>
            </a:endParaRPr>
          </a:p>
          <a:p>
            <a:pPr algn="just"/>
            <a:endParaRPr lang="en-US" sz="1100" dirty="0" smtClean="0">
              <a:latin typeface="Book Antiqua" pitchFamily="18" charset="0"/>
            </a:endParaRPr>
          </a:p>
          <a:p>
            <a:pPr algn="just"/>
            <a:r>
              <a:rPr lang="en-US" sz="1100" b="1" dirty="0" smtClean="0">
                <a:latin typeface="Book Antiqua" pitchFamily="18" charset="0"/>
              </a:rPr>
              <a:t>How to use </a:t>
            </a:r>
          </a:p>
          <a:p>
            <a:pPr algn="just">
              <a:buFont typeface="Wingdings" pitchFamily="2" charset="2"/>
              <a:buChar char="§"/>
            </a:pPr>
            <a:r>
              <a:rPr lang="en-US" sz="1100" dirty="0" smtClean="0">
                <a:latin typeface="Book Antiqua" pitchFamily="18" charset="0"/>
              </a:rPr>
              <a:t> Implanting into bone defects</a:t>
            </a:r>
          </a:p>
          <a:p>
            <a:pPr algn="just">
              <a:buFont typeface="Wingdings" pitchFamily="2" charset="2"/>
              <a:buChar char="§"/>
            </a:pPr>
            <a:r>
              <a:rPr lang="en-US" sz="1100" dirty="0" smtClean="0">
                <a:latin typeface="Book Antiqua" pitchFamily="18" charset="0"/>
              </a:rPr>
              <a:t> </a:t>
            </a:r>
            <a:r>
              <a:rPr lang="en-US" sz="1100" b="1" dirty="0" smtClean="0">
                <a:latin typeface="Book Antiqua" pitchFamily="18" charset="0"/>
              </a:rPr>
              <a:t>Ossron</a:t>
            </a:r>
            <a:r>
              <a:rPr lang="en-US" sz="1100" b="1" baseline="30000" dirty="0" smtClean="0">
                <a:latin typeface="Book Antiqua" pitchFamily="18" charset="0"/>
              </a:rPr>
              <a:t>™ </a:t>
            </a:r>
            <a:r>
              <a:rPr lang="en-US" sz="1100" dirty="0" smtClean="0">
                <a:latin typeface="Book Antiqua" pitchFamily="18" charset="0"/>
              </a:rPr>
              <a:t>can be implanted with autograft or biomaterial </a:t>
            </a:r>
            <a:endParaRPr lang="en-US" sz="1100" dirty="0">
              <a:latin typeface="Book Antiqua" pitchFamily="18" charset="0"/>
            </a:endParaRPr>
          </a:p>
        </p:txBody>
      </p:sp>
      <p:sp>
        <p:nvSpPr>
          <p:cNvPr id="69" name="Freeform 68"/>
          <p:cNvSpPr/>
          <p:nvPr/>
        </p:nvSpPr>
        <p:spPr>
          <a:xfrm rot="16200000">
            <a:off x="609401" y="2172171"/>
            <a:ext cx="1133934" cy="1161401"/>
          </a:xfrm>
          <a:custGeom>
            <a:avLst/>
            <a:gdLst>
              <a:gd name="connsiteX0" fmla="*/ 0 w 1433538"/>
              <a:gd name="connsiteY0" fmla="*/ 118237 h 1182369"/>
              <a:gd name="connsiteX1" fmla="*/ 34631 w 1433538"/>
              <a:gd name="connsiteY1" fmla="*/ 34631 h 1182369"/>
              <a:gd name="connsiteX2" fmla="*/ 118237 w 1433538"/>
              <a:gd name="connsiteY2" fmla="*/ 0 h 1182369"/>
              <a:gd name="connsiteX3" fmla="*/ 1315301 w 1433538"/>
              <a:gd name="connsiteY3" fmla="*/ 0 h 1182369"/>
              <a:gd name="connsiteX4" fmla="*/ 1398907 w 1433538"/>
              <a:gd name="connsiteY4" fmla="*/ 34631 h 1182369"/>
              <a:gd name="connsiteX5" fmla="*/ 1433538 w 1433538"/>
              <a:gd name="connsiteY5" fmla="*/ 118237 h 1182369"/>
              <a:gd name="connsiteX6" fmla="*/ 1433538 w 1433538"/>
              <a:gd name="connsiteY6" fmla="*/ 1064132 h 1182369"/>
              <a:gd name="connsiteX7" fmla="*/ 1398907 w 1433538"/>
              <a:gd name="connsiteY7" fmla="*/ 1147738 h 1182369"/>
              <a:gd name="connsiteX8" fmla="*/ 1315301 w 1433538"/>
              <a:gd name="connsiteY8" fmla="*/ 1182369 h 1182369"/>
              <a:gd name="connsiteX9" fmla="*/ 118237 w 1433538"/>
              <a:gd name="connsiteY9" fmla="*/ 1182369 h 1182369"/>
              <a:gd name="connsiteX10" fmla="*/ 34631 w 1433538"/>
              <a:gd name="connsiteY10" fmla="*/ 1147738 h 1182369"/>
              <a:gd name="connsiteX11" fmla="*/ 0 w 1433538"/>
              <a:gd name="connsiteY11" fmla="*/ 1064132 h 1182369"/>
              <a:gd name="connsiteX12" fmla="*/ 0 w 1433538"/>
              <a:gd name="connsiteY12" fmla="*/ 118237 h 1182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33538" h="1182369">
                <a:moveTo>
                  <a:pt x="0" y="118237"/>
                </a:moveTo>
                <a:cubicBezTo>
                  <a:pt x="0" y="86879"/>
                  <a:pt x="12457" y="56805"/>
                  <a:pt x="34631" y="34631"/>
                </a:cubicBezTo>
                <a:cubicBezTo>
                  <a:pt x="56805" y="12457"/>
                  <a:pt x="86879" y="0"/>
                  <a:pt x="118237" y="0"/>
                </a:cubicBezTo>
                <a:lnTo>
                  <a:pt x="1315301" y="0"/>
                </a:lnTo>
                <a:cubicBezTo>
                  <a:pt x="1346659" y="0"/>
                  <a:pt x="1376733" y="12457"/>
                  <a:pt x="1398907" y="34631"/>
                </a:cubicBezTo>
                <a:cubicBezTo>
                  <a:pt x="1421081" y="56805"/>
                  <a:pt x="1433538" y="86879"/>
                  <a:pt x="1433538" y="118237"/>
                </a:cubicBezTo>
                <a:lnTo>
                  <a:pt x="1433538" y="1064132"/>
                </a:lnTo>
                <a:cubicBezTo>
                  <a:pt x="1433538" y="1095490"/>
                  <a:pt x="1421081" y="1125564"/>
                  <a:pt x="1398907" y="1147738"/>
                </a:cubicBezTo>
                <a:cubicBezTo>
                  <a:pt x="1376733" y="1169912"/>
                  <a:pt x="1346659" y="1182369"/>
                  <a:pt x="1315301" y="1182369"/>
                </a:cubicBezTo>
                <a:lnTo>
                  <a:pt x="118237" y="1182369"/>
                </a:lnTo>
                <a:cubicBezTo>
                  <a:pt x="86879" y="1182369"/>
                  <a:pt x="56805" y="1169912"/>
                  <a:pt x="34631" y="1147738"/>
                </a:cubicBezTo>
                <a:cubicBezTo>
                  <a:pt x="12457" y="1125564"/>
                  <a:pt x="0" y="1095490"/>
                  <a:pt x="0" y="1064132"/>
                </a:cubicBezTo>
                <a:lnTo>
                  <a:pt x="0" y="118237"/>
                </a:lnTo>
                <a:close/>
              </a:path>
            </a:pathLst>
          </a:custGeom>
          <a:blipFill dpi="0" rotWithShape="0">
            <a:blip r:embed="rId3" cstate="email"/>
            <a:srcRect/>
            <a:stretch>
              <a:fillRect l="-7000" t="-2000" r="-8000" b="-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74835" tIns="74835" rIns="74835" bIns="328200" numCol="1" spcCol="1270" anchor="t" anchorCtr="0">
            <a:noAutofit/>
          </a:bodyPr>
          <a:lstStyle/>
          <a:p>
            <a:pPr marL="228600" lvl="1" indent="-228600" algn="l" defTabSz="1111250">
              <a:lnSpc>
                <a:spcPct val="90000"/>
              </a:lnSpc>
              <a:spcBef>
                <a:spcPct val="0"/>
              </a:spcBef>
              <a:spcAft>
                <a:spcPct val="15000"/>
              </a:spcAft>
              <a:buChar char="••"/>
            </a:pPr>
            <a:endParaRPr lang="en-US" sz="2500" kern="1200" dirty="0"/>
          </a:p>
          <a:p>
            <a:pPr marL="228600" lvl="1" indent="-228600" algn="l" defTabSz="1111250">
              <a:lnSpc>
                <a:spcPct val="90000"/>
              </a:lnSpc>
              <a:spcBef>
                <a:spcPct val="0"/>
              </a:spcBef>
              <a:spcAft>
                <a:spcPct val="15000"/>
              </a:spcAft>
              <a:buChar char="••"/>
            </a:pPr>
            <a:endParaRPr lang="en-US" sz="2500" kern="1200" dirty="0"/>
          </a:p>
        </p:txBody>
      </p:sp>
      <p:sp>
        <p:nvSpPr>
          <p:cNvPr id="72" name="Freeform 71"/>
          <p:cNvSpPr/>
          <p:nvPr/>
        </p:nvSpPr>
        <p:spPr>
          <a:xfrm rot="16200000">
            <a:off x="615045" y="3716816"/>
            <a:ext cx="1133934" cy="1161401"/>
          </a:xfrm>
          <a:custGeom>
            <a:avLst/>
            <a:gdLst>
              <a:gd name="connsiteX0" fmla="*/ 0 w 1433538"/>
              <a:gd name="connsiteY0" fmla="*/ 118237 h 1182369"/>
              <a:gd name="connsiteX1" fmla="*/ 34631 w 1433538"/>
              <a:gd name="connsiteY1" fmla="*/ 34631 h 1182369"/>
              <a:gd name="connsiteX2" fmla="*/ 118237 w 1433538"/>
              <a:gd name="connsiteY2" fmla="*/ 0 h 1182369"/>
              <a:gd name="connsiteX3" fmla="*/ 1315301 w 1433538"/>
              <a:gd name="connsiteY3" fmla="*/ 0 h 1182369"/>
              <a:gd name="connsiteX4" fmla="*/ 1398907 w 1433538"/>
              <a:gd name="connsiteY4" fmla="*/ 34631 h 1182369"/>
              <a:gd name="connsiteX5" fmla="*/ 1433538 w 1433538"/>
              <a:gd name="connsiteY5" fmla="*/ 118237 h 1182369"/>
              <a:gd name="connsiteX6" fmla="*/ 1433538 w 1433538"/>
              <a:gd name="connsiteY6" fmla="*/ 1064132 h 1182369"/>
              <a:gd name="connsiteX7" fmla="*/ 1398907 w 1433538"/>
              <a:gd name="connsiteY7" fmla="*/ 1147738 h 1182369"/>
              <a:gd name="connsiteX8" fmla="*/ 1315301 w 1433538"/>
              <a:gd name="connsiteY8" fmla="*/ 1182369 h 1182369"/>
              <a:gd name="connsiteX9" fmla="*/ 118237 w 1433538"/>
              <a:gd name="connsiteY9" fmla="*/ 1182369 h 1182369"/>
              <a:gd name="connsiteX10" fmla="*/ 34631 w 1433538"/>
              <a:gd name="connsiteY10" fmla="*/ 1147738 h 1182369"/>
              <a:gd name="connsiteX11" fmla="*/ 0 w 1433538"/>
              <a:gd name="connsiteY11" fmla="*/ 1064132 h 1182369"/>
              <a:gd name="connsiteX12" fmla="*/ 0 w 1433538"/>
              <a:gd name="connsiteY12" fmla="*/ 118237 h 1182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33538" h="1182369">
                <a:moveTo>
                  <a:pt x="0" y="118237"/>
                </a:moveTo>
                <a:cubicBezTo>
                  <a:pt x="0" y="86879"/>
                  <a:pt x="12457" y="56805"/>
                  <a:pt x="34631" y="34631"/>
                </a:cubicBezTo>
                <a:cubicBezTo>
                  <a:pt x="56805" y="12457"/>
                  <a:pt x="86879" y="0"/>
                  <a:pt x="118237" y="0"/>
                </a:cubicBezTo>
                <a:lnTo>
                  <a:pt x="1315301" y="0"/>
                </a:lnTo>
                <a:cubicBezTo>
                  <a:pt x="1346659" y="0"/>
                  <a:pt x="1376733" y="12457"/>
                  <a:pt x="1398907" y="34631"/>
                </a:cubicBezTo>
                <a:cubicBezTo>
                  <a:pt x="1421081" y="56805"/>
                  <a:pt x="1433538" y="86879"/>
                  <a:pt x="1433538" y="118237"/>
                </a:cubicBezTo>
                <a:lnTo>
                  <a:pt x="1433538" y="1064132"/>
                </a:lnTo>
                <a:cubicBezTo>
                  <a:pt x="1433538" y="1095490"/>
                  <a:pt x="1421081" y="1125564"/>
                  <a:pt x="1398907" y="1147738"/>
                </a:cubicBezTo>
                <a:cubicBezTo>
                  <a:pt x="1376733" y="1169912"/>
                  <a:pt x="1346659" y="1182369"/>
                  <a:pt x="1315301" y="1182369"/>
                </a:cubicBezTo>
                <a:lnTo>
                  <a:pt x="118237" y="1182369"/>
                </a:lnTo>
                <a:cubicBezTo>
                  <a:pt x="86879" y="1182369"/>
                  <a:pt x="56805" y="1169912"/>
                  <a:pt x="34631" y="1147738"/>
                </a:cubicBezTo>
                <a:cubicBezTo>
                  <a:pt x="12457" y="1125564"/>
                  <a:pt x="0" y="1095490"/>
                  <a:pt x="0" y="1064132"/>
                </a:cubicBezTo>
                <a:lnTo>
                  <a:pt x="0" y="118237"/>
                </a:lnTo>
                <a:close/>
              </a:path>
            </a:pathLst>
          </a:custGeom>
          <a:blipFill dpi="0" rotWithShape="0">
            <a:blip r:embed="rId4" cstate="email"/>
            <a:srcRect/>
            <a:stretch>
              <a:fillRect l="-7000" t="-2000" r="-8000" b="-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74835" tIns="74835" rIns="74835" bIns="328200" numCol="1" spcCol="1270" anchor="t" anchorCtr="0">
            <a:noAutofit/>
          </a:bodyPr>
          <a:lstStyle/>
          <a:p>
            <a:pPr marL="228600" lvl="1" indent="-228600" algn="l" defTabSz="1111250">
              <a:lnSpc>
                <a:spcPct val="90000"/>
              </a:lnSpc>
              <a:spcBef>
                <a:spcPct val="0"/>
              </a:spcBef>
              <a:spcAft>
                <a:spcPct val="15000"/>
              </a:spcAft>
              <a:buChar char="••"/>
            </a:pPr>
            <a:endParaRPr lang="en-US" sz="2500" kern="1200" dirty="0"/>
          </a:p>
          <a:p>
            <a:pPr marL="228600" lvl="1" indent="-228600" algn="l" defTabSz="1111250">
              <a:lnSpc>
                <a:spcPct val="90000"/>
              </a:lnSpc>
              <a:spcBef>
                <a:spcPct val="0"/>
              </a:spcBef>
              <a:spcAft>
                <a:spcPct val="15000"/>
              </a:spcAft>
              <a:buChar char="••"/>
            </a:pPr>
            <a:endParaRPr lang="en-US" sz="2500" kern="1200" dirty="0"/>
          </a:p>
        </p:txBody>
      </p:sp>
      <p:sp>
        <p:nvSpPr>
          <p:cNvPr id="74" name="Freeform 73"/>
          <p:cNvSpPr/>
          <p:nvPr/>
        </p:nvSpPr>
        <p:spPr>
          <a:xfrm rot="16200000">
            <a:off x="631979" y="5254039"/>
            <a:ext cx="1133934" cy="1161401"/>
          </a:xfrm>
          <a:custGeom>
            <a:avLst/>
            <a:gdLst>
              <a:gd name="connsiteX0" fmla="*/ 0 w 1433538"/>
              <a:gd name="connsiteY0" fmla="*/ 118237 h 1182369"/>
              <a:gd name="connsiteX1" fmla="*/ 34631 w 1433538"/>
              <a:gd name="connsiteY1" fmla="*/ 34631 h 1182369"/>
              <a:gd name="connsiteX2" fmla="*/ 118237 w 1433538"/>
              <a:gd name="connsiteY2" fmla="*/ 0 h 1182369"/>
              <a:gd name="connsiteX3" fmla="*/ 1315301 w 1433538"/>
              <a:gd name="connsiteY3" fmla="*/ 0 h 1182369"/>
              <a:gd name="connsiteX4" fmla="*/ 1398907 w 1433538"/>
              <a:gd name="connsiteY4" fmla="*/ 34631 h 1182369"/>
              <a:gd name="connsiteX5" fmla="*/ 1433538 w 1433538"/>
              <a:gd name="connsiteY5" fmla="*/ 118237 h 1182369"/>
              <a:gd name="connsiteX6" fmla="*/ 1433538 w 1433538"/>
              <a:gd name="connsiteY6" fmla="*/ 1064132 h 1182369"/>
              <a:gd name="connsiteX7" fmla="*/ 1398907 w 1433538"/>
              <a:gd name="connsiteY7" fmla="*/ 1147738 h 1182369"/>
              <a:gd name="connsiteX8" fmla="*/ 1315301 w 1433538"/>
              <a:gd name="connsiteY8" fmla="*/ 1182369 h 1182369"/>
              <a:gd name="connsiteX9" fmla="*/ 118237 w 1433538"/>
              <a:gd name="connsiteY9" fmla="*/ 1182369 h 1182369"/>
              <a:gd name="connsiteX10" fmla="*/ 34631 w 1433538"/>
              <a:gd name="connsiteY10" fmla="*/ 1147738 h 1182369"/>
              <a:gd name="connsiteX11" fmla="*/ 0 w 1433538"/>
              <a:gd name="connsiteY11" fmla="*/ 1064132 h 1182369"/>
              <a:gd name="connsiteX12" fmla="*/ 0 w 1433538"/>
              <a:gd name="connsiteY12" fmla="*/ 118237 h 1182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33538" h="1182369">
                <a:moveTo>
                  <a:pt x="0" y="118237"/>
                </a:moveTo>
                <a:cubicBezTo>
                  <a:pt x="0" y="86879"/>
                  <a:pt x="12457" y="56805"/>
                  <a:pt x="34631" y="34631"/>
                </a:cubicBezTo>
                <a:cubicBezTo>
                  <a:pt x="56805" y="12457"/>
                  <a:pt x="86879" y="0"/>
                  <a:pt x="118237" y="0"/>
                </a:cubicBezTo>
                <a:lnTo>
                  <a:pt x="1315301" y="0"/>
                </a:lnTo>
                <a:cubicBezTo>
                  <a:pt x="1346659" y="0"/>
                  <a:pt x="1376733" y="12457"/>
                  <a:pt x="1398907" y="34631"/>
                </a:cubicBezTo>
                <a:cubicBezTo>
                  <a:pt x="1421081" y="56805"/>
                  <a:pt x="1433538" y="86879"/>
                  <a:pt x="1433538" y="118237"/>
                </a:cubicBezTo>
                <a:lnTo>
                  <a:pt x="1433538" y="1064132"/>
                </a:lnTo>
                <a:cubicBezTo>
                  <a:pt x="1433538" y="1095490"/>
                  <a:pt x="1421081" y="1125564"/>
                  <a:pt x="1398907" y="1147738"/>
                </a:cubicBezTo>
                <a:cubicBezTo>
                  <a:pt x="1376733" y="1169912"/>
                  <a:pt x="1346659" y="1182369"/>
                  <a:pt x="1315301" y="1182369"/>
                </a:cubicBezTo>
                <a:lnTo>
                  <a:pt x="118237" y="1182369"/>
                </a:lnTo>
                <a:cubicBezTo>
                  <a:pt x="86879" y="1182369"/>
                  <a:pt x="56805" y="1169912"/>
                  <a:pt x="34631" y="1147738"/>
                </a:cubicBezTo>
                <a:cubicBezTo>
                  <a:pt x="12457" y="1125564"/>
                  <a:pt x="0" y="1095490"/>
                  <a:pt x="0" y="1064132"/>
                </a:cubicBezTo>
                <a:lnTo>
                  <a:pt x="0" y="118237"/>
                </a:lnTo>
                <a:close/>
              </a:path>
            </a:pathLst>
          </a:custGeom>
          <a:blipFill dpi="0" rotWithShape="0">
            <a:blip r:embed="rId5" cstate="email"/>
            <a:srcRect/>
            <a:stretch>
              <a:fillRect l="-7000" t="-2000" r="-8000" b="-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74835" tIns="74835" rIns="74835" bIns="328200" numCol="1" spcCol="1270" anchor="t" anchorCtr="0">
            <a:noAutofit/>
          </a:bodyPr>
          <a:lstStyle/>
          <a:p>
            <a:pPr marL="228600" lvl="1" indent="-228600" algn="l" defTabSz="1111250">
              <a:lnSpc>
                <a:spcPct val="90000"/>
              </a:lnSpc>
              <a:spcBef>
                <a:spcPct val="0"/>
              </a:spcBef>
              <a:spcAft>
                <a:spcPct val="15000"/>
              </a:spcAft>
              <a:buChar char="••"/>
            </a:pPr>
            <a:endParaRPr lang="en-US" sz="2500" kern="1200" dirty="0"/>
          </a:p>
          <a:p>
            <a:pPr marL="228600" lvl="1" indent="-228600" algn="l" defTabSz="1111250">
              <a:lnSpc>
                <a:spcPct val="90000"/>
              </a:lnSpc>
              <a:spcBef>
                <a:spcPct val="0"/>
              </a:spcBef>
              <a:spcAft>
                <a:spcPct val="15000"/>
              </a:spcAft>
              <a:buChar char="••"/>
            </a:pPr>
            <a:endParaRPr lang="en-US" sz="2500" kern="1200" dirty="0"/>
          </a:p>
        </p:txBody>
      </p:sp>
      <p:sp>
        <p:nvSpPr>
          <p:cNvPr id="80" name="TextBox 79"/>
          <p:cNvSpPr txBox="1"/>
          <p:nvPr/>
        </p:nvSpPr>
        <p:spPr>
          <a:xfrm>
            <a:off x="1755821" y="2784327"/>
            <a:ext cx="1106312" cy="253916"/>
          </a:xfrm>
          <a:prstGeom prst="rect">
            <a:avLst/>
          </a:prstGeom>
          <a:noFill/>
        </p:spPr>
        <p:txBody>
          <a:bodyPr wrap="square" rtlCol="0">
            <a:spAutoFit/>
          </a:bodyPr>
          <a:lstStyle/>
          <a:p>
            <a:r>
              <a:rPr lang="en-US" sz="1050" b="1" dirty="0" smtClean="0">
                <a:latin typeface="Book Antiqua" pitchFamily="18" charset="0"/>
              </a:rPr>
              <a:t>HARVEST</a:t>
            </a:r>
            <a:endParaRPr lang="en-US" sz="1050" b="1" dirty="0">
              <a:latin typeface="Book Antiqua" pitchFamily="18" charset="0"/>
            </a:endParaRPr>
          </a:p>
        </p:txBody>
      </p:sp>
      <p:sp>
        <p:nvSpPr>
          <p:cNvPr id="81" name="TextBox 80"/>
          <p:cNvSpPr txBox="1"/>
          <p:nvPr/>
        </p:nvSpPr>
        <p:spPr>
          <a:xfrm>
            <a:off x="1757835" y="4379272"/>
            <a:ext cx="1439337" cy="253916"/>
          </a:xfrm>
          <a:prstGeom prst="rect">
            <a:avLst/>
          </a:prstGeom>
          <a:noFill/>
        </p:spPr>
        <p:txBody>
          <a:bodyPr wrap="square" rtlCol="0">
            <a:spAutoFit/>
          </a:bodyPr>
          <a:lstStyle/>
          <a:p>
            <a:r>
              <a:rPr lang="en-US" sz="1050" b="1" dirty="0" smtClean="0">
                <a:latin typeface="Book Antiqua" pitchFamily="18" charset="0"/>
              </a:rPr>
              <a:t>CELL CULTURE</a:t>
            </a:r>
            <a:endParaRPr lang="en-US" sz="1050" b="1" dirty="0">
              <a:latin typeface="Book Antiqua" pitchFamily="18" charset="0"/>
            </a:endParaRPr>
          </a:p>
        </p:txBody>
      </p:sp>
      <p:sp>
        <p:nvSpPr>
          <p:cNvPr id="82" name="TextBox 81"/>
          <p:cNvSpPr txBox="1"/>
          <p:nvPr/>
        </p:nvSpPr>
        <p:spPr>
          <a:xfrm>
            <a:off x="1722758" y="5851676"/>
            <a:ext cx="1535293" cy="253916"/>
          </a:xfrm>
          <a:prstGeom prst="rect">
            <a:avLst/>
          </a:prstGeom>
          <a:noFill/>
        </p:spPr>
        <p:txBody>
          <a:bodyPr wrap="square" rtlCol="0">
            <a:spAutoFit/>
          </a:bodyPr>
          <a:lstStyle/>
          <a:p>
            <a:r>
              <a:rPr lang="en-US" sz="1050" b="1" dirty="0" smtClean="0">
                <a:latin typeface="Book Antiqua" pitchFamily="18" charset="0"/>
              </a:rPr>
              <a:t>IMPLANTATION</a:t>
            </a:r>
            <a:endParaRPr lang="en-US" sz="1050" b="1" dirty="0">
              <a:latin typeface="Book Antiqua" pitchFamily="18" charset="0"/>
            </a:endParaRPr>
          </a:p>
        </p:txBody>
      </p:sp>
      <p:pic>
        <p:nvPicPr>
          <p:cNvPr id="23" name="Picture 22" descr="OSSRON.png"/>
          <p:cNvPicPr>
            <a:picLocks noChangeAspect="1"/>
          </p:cNvPicPr>
          <p:nvPr/>
        </p:nvPicPr>
        <p:blipFill>
          <a:blip r:embed="rId6" cstate="email"/>
          <a:stretch>
            <a:fillRect/>
          </a:stretch>
        </p:blipFill>
        <p:spPr>
          <a:xfrm>
            <a:off x="471752" y="565786"/>
            <a:ext cx="2184759" cy="468356"/>
          </a:xfrm>
          <a:prstGeom prst="rect">
            <a:avLst/>
          </a:prstGeom>
          <a:effectLst>
            <a:outerShdw blurRad="38100" dist="38100" dir="16200000" sx="99000" sy="99000" rotWithShape="0">
              <a:srgbClr val="FFFFFF"/>
            </a:outerShdw>
          </a:effectLst>
        </p:spPr>
      </p:pic>
      <p:sp>
        <p:nvSpPr>
          <p:cNvPr id="25" name="Rectangle 24"/>
          <p:cNvSpPr/>
          <p:nvPr/>
        </p:nvSpPr>
        <p:spPr>
          <a:xfrm>
            <a:off x="2691538" y="490249"/>
            <a:ext cx="3499676" cy="584775"/>
          </a:xfrm>
          <a:prstGeom prst="rect">
            <a:avLst/>
          </a:prstGeom>
        </p:spPr>
        <p:txBody>
          <a:bodyPr wrap="none">
            <a:spAutoFit/>
          </a:bodyPr>
          <a:lstStyle/>
          <a:p>
            <a:pPr algn="just"/>
            <a:r>
              <a:rPr lang="en-US" sz="3200" b="1" dirty="0" smtClean="0">
                <a:solidFill>
                  <a:schemeClr val="bg1"/>
                </a:solidFill>
                <a:effectLst>
                  <a:outerShdw blurRad="38100" dist="38100" dir="2700000" algn="tl">
                    <a:srgbClr val="000000">
                      <a:alpha val="43137"/>
                    </a:srgbClr>
                  </a:outerShdw>
                </a:effectLst>
                <a:latin typeface="Book Antiqua" pitchFamily="18" charset="0"/>
              </a:rPr>
              <a:t>BONE IMPLANT</a:t>
            </a:r>
          </a:p>
        </p:txBody>
      </p:sp>
      <p:cxnSp>
        <p:nvCxnSpPr>
          <p:cNvPr id="38" name="Straight Arrow Connector 37"/>
          <p:cNvCxnSpPr/>
          <p:nvPr/>
        </p:nvCxnSpPr>
        <p:spPr>
          <a:xfrm>
            <a:off x="1162050" y="3390901"/>
            <a:ext cx="0" cy="233363"/>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39" name="Straight Arrow Connector 38"/>
          <p:cNvCxnSpPr/>
          <p:nvPr/>
        </p:nvCxnSpPr>
        <p:spPr>
          <a:xfrm>
            <a:off x="1157287" y="4962533"/>
            <a:ext cx="0" cy="233363"/>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grpSp>
        <p:nvGrpSpPr>
          <p:cNvPr id="20" name="Group 12"/>
          <p:cNvGrpSpPr>
            <a:grpSpLocks/>
          </p:cNvGrpSpPr>
          <p:nvPr/>
        </p:nvGrpSpPr>
        <p:grpSpPr bwMode="auto">
          <a:xfrm>
            <a:off x="7971433" y="6313715"/>
            <a:ext cx="792534" cy="337457"/>
            <a:chOff x="3815594" y="5067857"/>
            <a:chExt cx="2249487" cy="836610"/>
          </a:xfrm>
          <a:effectLst/>
        </p:grpSpPr>
        <p:pic>
          <p:nvPicPr>
            <p:cNvPr id="21" name="Picture 13" descr="logo.png"/>
            <p:cNvPicPr>
              <a:picLocks noChangeAspect="1"/>
            </p:cNvPicPr>
            <p:nvPr/>
          </p:nvPicPr>
          <p:blipFill>
            <a:blip r:embed="rId7" cstate="email"/>
            <a:srcRect/>
            <a:stretch>
              <a:fillRect/>
            </a:stretch>
          </p:blipFill>
          <p:spPr bwMode="auto">
            <a:xfrm>
              <a:off x="4055306" y="5067857"/>
              <a:ext cx="284163" cy="241299"/>
            </a:xfrm>
            <a:prstGeom prst="rect">
              <a:avLst/>
            </a:prstGeom>
            <a:noFill/>
            <a:ln w="9525">
              <a:noFill/>
              <a:miter lim="800000"/>
              <a:headEnd/>
              <a:tailEnd/>
            </a:ln>
          </p:spPr>
        </p:pic>
        <p:pic>
          <p:nvPicPr>
            <p:cNvPr id="24" name="Picture 14" descr="logo 1.png"/>
            <p:cNvPicPr>
              <a:picLocks noChangeAspect="1"/>
            </p:cNvPicPr>
            <p:nvPr/>
          </p:nvPicPr>
          <p:blipFill>
            <a:blip r:embed="rId8" cstate="email"/>
            <a:srcRect/>
            <a:stretch>
              <a:fillRect/>
            </a:stretch>
          </p:blipFill>
          <p:spPr bwMode="auto">
            <a:xfrm>
              <a:off x="4144205" y="5085319"/>
              <a:ext cx="166689" cy="204788"/>
            </a:xfrm>
            <a:prstGeom prst="rect">
              <a:avLst/>
            </a:prstGeom>
            <a:noFill/>
            <a:ln w="9525">
              <a:noFill/>
              <a:miter lim="800000"/>
              <a:headEnd/>
              <a:tailEnd/>
            </a:ln>
          </p:spPr>
        </p:pic>
        <p:pic>
          <p:nvPicPr>
            <p:cNvPr id="26" name="Picture 35" descr="logo 2.png"/>
            <p:cNvPicPr>
              <a:picLocks noChangeAspect="1"/>
            </p:cNvPicPr>
            <p:nvPr/>
          </p:nvPicPr>
          <p:blipFill>
            <a:blip r:embed="rId9" cstate="email"/>
            <a:srcRect/>
            <a:stretch>
              <a:fillRect/>
            </a:stretch>
          </p:blipFill>
          <p:spPr bwMode="auto">
            <a:xfrm>
              <a:off x="3931481" y="5228195"/>
              <a:ext cx="2057401" cy="461962"/>
            </a:xfrm>
            <a:prstGeom prst="rect">
              <a:avLst/>
            </a:prstGeom>
            <a:noFill/>
            <a:ln w="9525">
              <a:noFill/>
              <a:miter lim="800000"/>
              <a:headEnd/>
              <a:tailEnd/>
            </a:ln>
          </p:spPr>
        </p:pic>
        <p:pic>
          <p:nvPicPr>
            <p:cNvPr id="27" name="Picture 17" descr="logo 5.png"/>
            <p:cNvPicPr>
              <a:picLocks noChangeAspect="1"/>
            </p:cNvPicPr>
            <p:nvPr/>
          </p:nvPicPr>
          <p:blipFill>
            <a:blip r:embed="rId10"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32</a:t>
            </a:fld>
            <a:endParaRPr lang="en-US" dirty="0">
              <a:solidFill>
                <a:srgbClr val="800080"/>
              </a:solidFill>
              <a:latin typeface="Book Antiqua" pitchFamily="18" charset="0"/>
            </a:endParaRPr>
          </a:p>
        </p:txBody>
      </p:sp>
      <p:sp>
        <p:nvSpPr>
          <p:cNvPr id="23" name="TextBox 22"/>
          <p:cNvSpPr txBox="1"/>
          <p:nvPr/>
        </p:nvSpPr>
        <p:spPr>
          <a:xfrm>
            <a:off x="440267" y="1481866"/>
            <a:ext cx="8263467" cy="846386"/>
          </a:xfrm>
          <a:prstGeom prst="rect">
            <a:avLst/>
          </a:prstGeom>
          <a:noFill/>
        </p:spPr>
        <p:txBody>
          <a:bodyPr wrap="square" lIns="0" tIns="0" rIns="0" bIns="0" rtlCol="0">
            <a:spAutoFit/>
          </a:bodyPr>
          <a:lstStyle/>
          <a:p>
            <a:pPr algn="just"/>
            <a:r>
              <a:rPr lang="en-US" sz="1100" dirty="0" smtClean="0">
                <a:latin typeface="Book Antiqua" pitchFamily="18" charset="0"/>
              </a:rPr>
              <a:t>Bone marrow cells have shown an osteogenic potential. Only a small aspiration biopsy of bone marrow from the iliac crest is required to obtain these cells. Bone marrow stem cells are the most potent bone regenerator with abundant cell numbers, high viabilities and highly expressed osteogenic activities. Bone marrow stem cells are able to generate tissues other than bone. These cells can be isolated, expanded in culture, and stimulated to differentiate into osteoblasts, adipocytes, chondrocytes, myocytes, neuronal cells and a variety of other connective tissue.</a:t>
            </a:r>
            <a:endParaRPr lang="en-US" sz="1100" dirty="0">
              <a:latin typeface="Book Antiqua" pitchFamily="18" charset="0"/>
            </a:endParaRPr>
          </a:p>
        </p:txBody>
      </p:sp>
      <p:sp>
        <p:nvSpPr>
          <p:cNvPr id="31" name="Freeform 30"/>
          <p:cNvSpPr/>
          <p:nvPr/>
        </p:nvSpPr>
        <p:spPr>
          <a:xfrm>
            <a:off x="897098" y="2685383"/>
            <a:ext cx="1167653" cy="1011571"/>
          </a:xfrm>
          <a:custGeom>
            <a:avLst/>
            <a:gdLst>
              <a:gd name="connsiteX0" fmla="*/ 0 w 1171277"/>
              <a:gd name="connsiteY0" fmla="*/ 70277 h 702766"/>
              <a:gd name="connsiteX1" fmla="*/ 20584 w 1171277"/>
              <a:gd name="connsiteY1" fmla="*/ 20584 h 702766"/>
              <a:gd name="connsiteX2" fmla="*/ 70277 w 1171277"/>
              <a:gd name="connsiteY2" fmla="*/ 0 h 702766"/>
              <a:gd name="connsiteX3" fmla="*/ 1101000 w 1171277"/>
              <a:gd name="connsiteY3" fmla="*/ 0 h 702766"/>
              <a:gd name="connsiteX4" fmla="*/ 1150693 w 1171277"/>
              <a:gd name="connsiteY4" fmla="*/ 20584 h 702766"/>
              <a:gd name="connsiteX5" fmla="*/ 1171277 w 1171277"/>
              <a:gd name="connsiteY5" fmla="*/ 70277 h 702766"/>
              <a:gd name="connsiteX6" fmla="*/ 1171277 w 1171277"/>
              <a:gd name="connsiteY6" fmla="*/ 632489 h 702766"/>
              <a:gd name="connsiteX7" fmla="*/ 1150693 w 1171277"/>
              <a:gd name="connsiteY7" fmla="*/ 682182 h 702766"/>
              <a:gd name="connsiteX8" fmla="*/ 1101000 w 1171277"/>
              <a:gd name="connsiteY8" fmla="*/ 702766 h 702766"/>
              <a:gd name="connsiteX9" fmla="*/ 70277 w 1171277"/>
              <a:gd name="connsiteY9" fmla="*/ 702766 h 702766"/>
              <a:gd name="connsiteX10" fmla="*/ 20584 w 1171277"/>
              <a:gd name="connsiteY10" fmla="*/ 682182 h 702766"/>
              <a:gd name="connsiteX11" fmla="*/ 0 w 1171277"/>
              <a:gd name="connsiteY11" fmla="*/ 632489 h 702766"/>
              <a:gd name="connsiteX12" fmla="*/ 0 w 1171277"/>
              <a:gd name="connsiteY12" fmla="*/ 70277 h 70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1277" h="702766">
                <a:moveTo>
                  <a:pt x="0" y="70277"/>
                </a:moveTo>
                <a:cubicBezTo>
                  <a:pt x="0" y="51638"/>
                  <a:pt x="7404" y="33763"/>
                  <a:pt x="20584" y="20584"/>
                </a:cubicBezTo>
                <a:cubicBezTo>
                  <a:pt x="33764" y="7405"/>
                  <a:pt x="51639" y="0"/>
                  <a:pt x="70277" y="0"/>
                </a:cubicBezTo>
                <a:lnTo>
                  <a:pt x="1101000" y="0"/>
                </a:lnTo>
                <a:cubicBezTo>
                  <a:pt x="1119639" y="0"/>
                  <a:pt x="1137514" y="7404"/>
                  <a:pt x="1150693" y="20584"/>
                </a:cubicBezTo>
                <a:cubicBezTo>
                  <a:pt x="1163872" y="33764"/>
                  <a:pt x="1171277" y="51639"/>
                  <a:pt x="1171277" y="70277"/>
                </a:cubicBezTo>
                <a:lnTo>
                  <a:pt x="1171277" y="632489"/>
                </a:lnTo>
                <a:cubicBezTo>
                  <a:pt x="1171277" y="651128"/>
                  <a:pt x="1163873" y="669003"/>
                  <a:pt x="1150693" y="682182"/>
                </a:cubicBezTo>
                <a:cubicBezTo>
                  <a:pt x="1137513" y="695361"/>
                  <a:pt x="1119638" y="702766"/>
                  <a:pt x="1101000" y="702766"/>
                </a:cubicBezTo>
                <a:lnTo>
                  <a:pt x="70277" y="702766"/>
                </a:lnTo>
                <a:cubicBezTo>
                  <a:pt x="51638" y="702766"/>
                  <a:pt x="33763" y="695362"/>
                  <a:pt x="20584" y="682182"/>
                </a:cubicBezTo>
                <a:cubicBezTo>
                  <a:pt x="7405" y="669002"/>
                  <a:pt x="0" y="651127"/>
                  <a:pt x="0" y="632489"/>
                </a:cubicBezTo>
                <a:lnTo>
                  <a:pt x="0" y="70277"/>
                </a:lnTo>
                <a:close/>
              </a:path>
            </a:pathLst>
          </a:custGeom>
          <a:blipFill>
            <a:blip r:embed="rId3" cstate="email"/>
            <a:stretch>
              <a:fillRect l="-7000" t="-2000" r="-8000" b="-1000"/>
            </a:stretch>
          </a:blipFill>
          <a:ln w="28575">
            <a:solidFill>
              <a:srgbClr val="8259D3"/>
            </a:solidFill>
          </a:ln>
        </p:spPr>
        <p:style>
          <a:lnRef idx="2">
            <a:schemeClr val="accent4"/>
          </a:lnRef>
          <a:fillRef idx="1">
            <a:schemeClr val="lt1"/>
          </a:fillRef>
          <a:effectRef idx="0">
            <a:schemeClr val="accent4"/>
          </a:effectRef>
          <a:fontRef idx="minor">
            <a:schemeClr val="dk1"/>
          </a:fontRef>
        </p:style>
        <p:txBody>
          <a:bodyPr spcFirstLastPara="0" vert="horz" wrap="square" lIns="134883" tIns="134883" rIns="134883" bIns="134883"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3" name="Freeform 32"/>
          <p:cNvSpPr/>
          <p:nvPr/>
        </p:nvSpPr>
        <p:spPr>
          <a:xfrm>
            <a:off x="3897381" y="2685383"/>
            <a:ext cx="1167653" cy="1011571"/>
          </a:xfrm>
          <a:custGeom>
            <a:avLst/>
            <a:gdLst>
              <a:gd name="connsiteX0" fmla="*/ 0 w 1171277"/>
              <a:gd name="connsiteY0" fmla="*/ 70277 h 702766"/>
              <a:gd name="connsiteX1" fmla="*/ 20584 w 1171277"/>
              <a:gd name="connsiteY1" fmla="*/ 20584 h 702766"/>
              <a:gd name="connsiteX2" fmla="*/ 70277 w 1171277"/>
              <a:gd name="connsiteY2" fmla="*/ 0 h 702766"/>
              <a:gd name="connsiteX3" fmla="*/ 1101000 w 1171277"/>
              <a:gd name="connsiteY3" fmla="*/ 0 h 702766"/>
              <a:gd name="connsiteX4" fmla="*/ 1150693 w 1171277"/>
              <a:gd name="connsiteY4" fmla="*/ 20584 h 702766"/>
              <a:gd name="connsiteX5" fmla="*/ 1171277 w 1171277"/>
              <a:gd name="connsiteY5" fmla="*/ 70277 h 702766"/>
              <a:gd name="connsiteX6" fmla="*/ 1171277 w 1171277"/>
              <a:gd name="connsiteY6" fmla="*/ 632489 h 702766"/>
              <a:gd name="connsiteX7" fmla="*/ 1150693 w 1171277"/>
              <a:gd name="connsiteY7" fmla="*/ 682182 h 702766"/>
              <a:gd name="connsiteX8" fmla="*/ 1101000 w 1171277"/>
              <a:gd name="connsiteY8" fmla="*/ 702766 h 702766"/>
              <a:gd name="connsiteX9" fmla="*/ 70277 w 1171277"/>
              <a:gd name="connsiteY9" fmla="*/ 702766 h 702766"/>
              <a:gd name="connsiteX10" fmla="*/ 20584 w 1171277"/>
              <a:gd name="connsiteY10" fmla="*/ 682182 h 702766"/>
              <a:gd name="connsiteX11" fmla="*/ 0 w 1171277"/>
              <a:gd name="connsiteY11" fmla="*/ 632489 h 702766"/>
              <a:gd name="connsiteX12" fmla="*/ 0 w 1171277"/>
              <a:gd name="connsiteY12" fmla="*/ 70277 h 70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1277" h="702766">
                <a:moveTo>
                  <a:pt x="0" y="70277"/>
                </a:moveTo>
                <a:cubicBezTo>
                  <a:pt x="0" y="51638"/>
                  <a:pt x="7404" y="33763"/>
                  <a:pt x="20584" y="20584"/>
                </a:cubicBezTo>
                <a:cubicBezTo>
                  <a:pt x="33764" y="7405"/>
                  <a:pt x="51639" y="0"/>
                  <a:pt x="70277" y="0"/>
                </a:cubicBezTo>
                <a:lnTo>
                  <a:pt x="1101000" y="0"/>
                </a:lnTo>
                <a:cubicBezTo>
                  <a:pt x="1119639" y="0"/>
                  <a:pt x="1137514" y="7404"/>
                  <a:pt x="1150693" y="20584"/>
                </a:cubicBezTo>
                <a:cubicBezTo>
                  <a:pt x="1163872" y="33764"/>
                  <a:pt x="1171277" y="51639"/>
                  <a:pt x="1171277" y="70277"/>
                </a:cubicBezTo>
                <a:lnTo>
                  <a:pt x="1171277" y="632489"/>
                </a:lnTo>
                <a:cubicBezTo>
                  <a:pt x="1171277" y="651128"/>
                  <a:pt x="1163873" y="669003"/>
                  <a:pt x="1150693" y="682182"/>
                </a:cubicBezTo>
                <a:cubicBezTo>
                  <a:pt x="1137513" y="695361"/>
                  <a:pt x="1119638" y="702766"/>
                  <a:pt x="1101000" y="702766"/>
                </a:cubicBezTo>
                <a:lnTo>
                  <a:pt x="70277" y="702766"/>
                </a:lnTo>
                <a:cubicBezTo>
                  <a:pt x="51638" y="702766"/>
                  <a:pt x="33763" y="695362"/>
                  <a:pt x="20584" y="682182"/>
                </a:cubicBezTo>
                <a:cubicBezTo>
                  <a:pt x="7405" y="669002"/>
                  <a:pt x="0" y="651127"/>
                  <a:pt x="0" y="632489"/>
                </a:cubicBezTo>
                <a:lnTo>
                  <a:pt x="0" y="70277"/>
                </a:lnTo>
                <a:close/>
              </a:path>
            </a:pathLst>
          </a:custGeom>
          <a:blipFill>
            <a:blip r:embed="rId4" cstate="email"/>
            <a:stretch>
              <a:fillRect l="-7000" t="-2000" r="-8000" b="-1000"/>
            </a:stretch>
          </a:blipFill>
          <a:ln w="28575">
            <a:solidFill>
              <a:srgbClr val="8259D3"/>
            </a:solidFill>
          </a:ln>
        </p:spPr>
        <p:style>
          <a:lnRef idx="2">
            <a:schemeClr val="accent4"/>
          </a:lnRef>
          <a:fillRef idx="1">
            <a:schemeClr val="lt1"/>
          </a:fillRef>
          <a:effectRef idx="0">
            <a:schemeClr val="accent4"/>
          </a:effectRef>
          <a:fontRef idx="minor">
            <a:schemeClr val="dk1"/>
          </a:fontRef>
        </p:style>
        <p:txBody>
          <a:bodyPr spcFirstLastPara="0" vert="horz" wrap="square" lIns="134883" tIns="134883" rIns="134883" bIns="134883"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7" name="Freeform 36"/>
          <p:cNvSpPr/>
          <p:nvPr/>
        </p:nvSpPr>
        <p:spPr>
          <a:xfrm>
            <a:off x="6909553" y="2685383"/>
            <a:ext cx="1167653" cy="1011571"/>
          </a:xfrm>
          <a:custGeom>
            <a:avLst/>
            <a:gdLst>
              <a:gd name="connsiteX0" fmla="*/ 0 w 1171277"/>
              <a:gd name="connsiteY0" fmla="*/ 70277 h 702766"/>
              <a:gd name="connsiteX1" fmla="*/ 20584 w 1171277"/>
              <a:gd name="connsiteY1" fmla="*/ 20584 h 702766"/>
              <a:gd name="connsiteX2" fmla="*/ 70277 w 1171277"/>
              <a:gd name="connsiteY2" fmla="*/ 0 h 702766"/>
              <a:gd name="connsiteX3" fmla="*/ 1101000 w 1171277"/>
              <a:gd name="connsiteY3" fmla="*/ 0 h 702766"/>
              <a:gd name="connsiteX4" fmla="*/ 1150693 w 1171277"/>
              <a:gd name="connsiteY4" fmla="*/ 20584 h 702766"/>
              <a:gd name="connsiteX5" fmla="*/ 1171277 w 1171277"/>
              <a:gd name="connsiteY5" fmla="*/ 70277 h 702766"/>
              <a:gd name="connsiteX6" fmla="*/ 1171277 w 1171277"/>
              <a:gd name="connsiteY6" fmla="*/ 632489 h 702766"/>
              <a:gd name="connsiteX7" fmla="*/ 1150693 w 1171277"/>
              <a:gd name="connsiteY7" fmla="*/ 682182 h 702766"/>
              <a:gd name="connsiteX8" fmla="*/ 1101000 w 1171277"/>
              <a:gd name="connsiteY8" fmla="*/ 702766 h 702766"/>
              <a:gd name="connsiteX9" fmla="*/ 70277 w 1171277"/>
              <a:gd name="connsiteY9" fmla="*/ 702766 h 702766"/>
              <a:gd name="connsiteX10" fmla="*/ 20584 w 1171277"/>
              <a:gd name="connsiteY10" fmla="*/ 682182 h 702766"/>
              <a:gd name="connsiteX11" fmla="*/ 0 w 1171277"/>
              <a:gd name="connsiteY11" fmla="*/ 632489 h 702766"/>
              <a:gd name="connsiteX12" fmla="*/ 0 w 1171277"/>
              <a:gd name="connsiteY12" fmla="*/ 70277 h 70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1277" h="702766">
                <a:moveTo>
                  <a:pt x="0" y="70277"/>
                </a:moveTo>
                <a:cubicBezTo>
                  <a:pt x="0" y="51638"/>
                  <a:pt x="7404" y="33763"/>
                  <a:pt x="20584" y="20584"/>
                </a:cubicBezTo>
                <a:cubicBezTo>
                  <a:pt x="33764" y="7405"/>
                  <a:pt x="51639" y="0"/>
                  <a:pt x="70277" y="0"/>
                </a:cubicBezTo>
                <a:lnTo>
                  <a:pt x="1101000" y="0"/>
                </a:lnTo>
                <a:cubicBezTo>
                  <a:pt x="1119639" y="0"/>
                  <a:pt x="1137514" y="7404"/>
                  <a:pt x="1150693" y="20584"/>
                </a:cubicBezTo>
                <a:cubicBezTo>
                  <a:pt x="1163872" y="33764"/>
                  <a:pt x="1171277" y="51639"/>
                  <a:pt x="1171277" y="70277"/>
                </a:cubicBezTo>
                <a:lnTo>
                  <a:pt x="1171277" y="632489"/>
                </a:lnTo>
                <a:cubicBezTo>
                  <a:pt x="1171277" y="651128"/>
                  <a:pt x="1163873" y="669003"/>
                  <a:pt x="1150693" y="682182"/>
                </a:cubicBezTo>
                <a:cubicBezTo>
                  <a:pt x="1137513" y="695361"/>
                  <a:pt x="1119638" y="702766"/>
                  <a:pt x="1101000" y="702766"/>
                </a:cubicBezTo>
                <a:lnTo>
                  <a:pt x="70277" y="702766"/>
                </a:lnTo>
                <a:cubicBezTo>
                  <a:pt x="51638" y="702766"/>
                  <a:pt x="33763" y="695362"/>
                  <a:pt x="20584" y="682182"/>
                </a:cubicBezTo>
                <a:cubicBezTo>
                  <a:pt x="7405" y="669002"/>
                  <a:pt x="0" y="651127"/>
                  <a:pt x="0" y="632489"/>
                </a:cubicBezTo>
                <a:lnTo>
                  <a:pt x="0" y="70277"/>
                </a:lnTo>
                <a:close/>
              </a:path>
            </a:pathLst>
          </a:custGeom>
          <a:blipFill>
            <a:blip r:embed="rId5" cstate="email"/>
            <a:stretch>
              <a:fillRect l="-7000" t="-2000" r="-8000" b="-1000"/>
            </a:stretch>
          </a:blipFill>
          <a:ln w="28575">
            <a:solidFill>
              <a:srgbClr val="8259D3"/>
            </a:solidFill>
          </a:ln>
        </p:spPr>
        <p:style>
          <a:lnRef idx="2">
            <a:schemeClr val="accent4"/>
          </a:lnRef>
          <a:fillRef idx="1">
            <a:schemeClr val="lt1"/>
          </a:fillRef>
          <a:effectRef idx="0">
            <a:schemeClr val="accent4"/>
          </a:effectRef>
          <a:fontRef idx="minor">
            <a:schemeClr val="dk1"/>
          </a:fontRef>
        </p:style>
        <p:txBody>
          <a:bodyPr spcFirstLastPara="0" vert="horz" wrap="square" lIns="134883" tIns="134883" rIns="134883" bIns="134883"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9" name="TextBox 38"/>
          <p:cNvSpPr txBox="1"/>
          <p:nvPr/>
        </p:nvSpPr>
        <p:spPr>
          <a:xfrm>
            <a:off x="714023" y="3865487"/>
            <a:ext cx="1702606"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dirty="0" smtClean="0">
                <a:latin typeface="Book Antiqua" pitchFamily="18" charset="0"/>
              </a:rPr>
              <a:t>Non Union Fracture</a:t>
            </a:r>
            <a:endParaRPr lang="en-US" sz="1000" dirty="0">
              <a:latin typeface="Book Antiqua" pitchFamily="18" charset="0"/>
            </a:endParaRPr>
          </a:p>
        </p:txBody>
      </p:sp>
      <p:sp>
        <p:nvSpPr>
          <p:cNvPr id="40" name="TextBox 39"/>
          <p:cNvSpPr txBox="1"/>
          <p:nvPr/>
        </p:nvSpPr>
        <p:spPr>
          <a:xfrm>
            <a:off x="3504515" y="3870729"/>
            <a:ext cx="1731514"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b="1" dirty="0" smtClean="0">
                <a:latin typeface="Book Antiqua" pitchFamily="18" charset="0"/>
              </a:rPr>
              <a:t>OSSRON</a:t>
            </a:r>
            <a:r>
              <a:rPr lang="en-US" sz="1000" b="1" baseline="32000" dirty="0" smtClean="0">
                <a:latin typeface="Book Antiqua" pitchFamily="18" charset="0"/>
              </a:rPr>
              <a:t>™</a:t>
            </a:r>
            <a:r>
              <a:rPr lang="en-US" sz="1000" dirty="0" smtClean="0">
                <a:latin typeface="Book Antiqua" pitchFamily="18" charset="0"/>
              </a:rPr>
              <a:t> Implantation</a:t>
            </a:r>
            <a:endParaRPr lang="en-US" sz="1000" dirty="0">
              <a:latin typeface="Book Antiqua" pitchFamily="18" charset="0"/>
            </a:endParaRPr>
          </a:p>
        </p:txBody>
      </p:sp>
      <p:sp>
        <p:nvSpPr>
          <p:cNvPr id="42" name="TextBox 41"/>
          <p:cNvSpPr txBox="1"/>
          <p:nvPr/>
        </p:nvSpPr>
        <p:spPr>
          <a:xfrm>
            <a:off x="6684491" y="3881579"/>
            <a:ext cx="1588652"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dirty="0" smtClean="0">
                <a:latin typeface="Book Antiqua" pitchFamily="18" charset="0"/>
              </a:rPr>
              <a:t>Bone Healing Complete</a:t>
            </a:r>
            <a:endParaRPr lang="en-US" sz="1000" dirty="0">
              <a:latin typeface="Book Antiqua" pitchFamily="18" charset="0"/>
            </a:endParaRPr>
          </a:p>
        </p:txBody>
      </p:sp>
      <p:pic>
        <p:nvPicPr>
          <p:cNvPr id="21" name="Picture 20" descr="OSSRON.png"/>
          <p:cNvPicPr>
            <a:picLocks noChangeAspect="1"/>
          </p:cNvPicPr>
          <p:nvPr/>
        </p:nvPicPr>
        <p:blipFill>
          <a:blip r:embed="rId6" cstate="email"/>
          <a:stretch>
            <a:fillRect/>
          </a:stretch>
        </p:blipFill>
        <p:spPr>
          <a:xfrm>
            <a:off x="4368836" y="543122"/>
            <a:ext cx="2304107" cy="493941"/>
          </a:xfrm>
          <a:prstGeom prst="rect">
            <a:avLst/>
          </a:prstGeom>
          <a:effectLst>
            <a:outerShdw blurRad="38100" dist="38100" dir="16200000" sx="99000" sy="99000" rotWithShape="0">
              <a:srgbClr val="FFFFFF"/>
            </a:outerShdw>
          </a:effectLst>
        </p:spPr>
      </p:pic>
      <p:pic>
        <p:nvPicPr>
          <p:cNvPr id="25" name="Picture 3" descr="Z:\Regenerative Medical Serices REGROW\Sweta\Maxillofacial ABI\14. meenaxi Kudekar\Pre OP X-Ray, 3D CT Scan\pre op.JPG"/>
          <p:cNvPicPr>
            <a:picLocks noChangeAspect="1" noChangeArrowheads="1"/>
          </p:cNvPicPr>
          <p:nvPr/>
        </p:nvPicPr>
        <p:blipFill>
          <a:blip r:embed="rId7" cstate="print"/>
          <a:srcRect/>
          <a:stretch>
            <a:fillRect/>
          </a:stretch>
        </p:blipFill>
        <p:spPr bwMode="auto">
          <a:xfrm>
            <a:off x="862127" y="4621481"/>
            <a:ext cx="1169089" cy="1005840"/>
          </a:xfrm>
          <a:prstGeom prst="roundRect">
            <a:avLst>
              <a:gd name="adj" fmla="val 8594"/>
            </a:avLst>
          </a:prstGeom>
          <a:solidFill>
            <a:srgbClr val="FFFFFF">
              <a:shade val="85000"/>
            </a:srgbClr>
          </a:solidFill>
          <a:ln w="28575">
            <a:solidFill>
              <a:srgbClr val="8259D3"/>
            </a:solidFill>
          </a:ln>
          <a:effectLst/>
        </p:spPr>
      </p:pic>
      <p:sp>
        <p:nvSpPr>
          <p:cNvPr id="27" name="TextBox 26"/>
          <p:cNvSpPr txBox="1"/>
          <p:nvPr/>
        </p:nvSpPr>
        <p:spPr>
          <a:xfrm>
            <a:off x="827946" y="5770486"/>
            <a:ext cx="1142369"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dirty="0" smtClean="0">
                <a:latin typeface="Book Antiqua" pitchFamily="18" charset="0"/>
              </a:rPr>
              <a:t>Mandible Defect</a:t>
            </a:r>
            <a:endParaRPr lang="en-US" sz="1000" dirty="0">
              <a:latin typeface="Book Antiqua" pitchFamily="18" charset="0"/>
            </a:endParaRPr>
          </a:p>
        </p:txBody>
      </p:sp>
      <p:pic>
        <p:nvPicPr>
          <p:cNvPr id="44" name="Picture 12" descr="Z:\Regenerative Medical Serices REGROW\Sweta\Maxillofacial ABI\Patient Details\14. meenaxi Kudekar\POST OP REPORTS\Post op 9 Apr 2011 X-ray\post.JPG"/>
          <p:cNvPicPr>
            <a:picLocks noChangeAspect="1" noChangeArrowheads="1"/>
          </p:cNvPicPr>
          <p:nvPr/>
        </p:nvPicPr>
        <p:blipFill>
          <a:blip r:embed="rId8" cstate="print"/>
          <a:srcRect l="3132"/>
          <a:stretch>
            <a:fillRect/>
          </a:stretch>
        </p:blipFill>
        <p:spPr bwMode="auto">
          <a:xfrm>
            <a:off x="6947813" y="4595310"/>
            <a:ext cx="1177100" cy="1047389"/>
          </a:xfrm>
          <a:prstGeom prst="roundRect">
            <a:avLst/>
          </a:prstGeom>
          <a:noFill/>
          <a:ln w="28575">
            <a:solidFill>
              <a:srgbClr val="8259D3"/>
            </a:solidFill>
          </a:ln>
        </p:spPr>
      </p:pic>
      <p:sp>
        <p:nvSpPr>
          <p:cNvPr id="47" name="Freeform 46"/>
          <p:cNvSpPr/>
          <p:nvPr/>
        </p:nvSpPr>
        <p:spPr>
          <a:xfrm>
            <a:off x="3912058" y="4611727"/>
            <a:ext cx="1167653" cy="1011571"/>
          </a:xfrm>
          <a:custGeom>
            <a:avLst/>
            <a:gdLst>
              <a:gd name="connsiteX0" fmla="*/ 0 w 1171277"/>
              <a:gd name="connsiteY0" fmla="*/ 70277 h 702766"/>
              <a:gd name="connsiteX1" fmla="*/ 20584 w 1171277"/>
              <a:gd name="connsiteY1" fmla="*/ 20584 h 702766"/>
              <a:gd name="connsiteX2" fmla="*/ 70277 w 1171277"/>
              <a:gd name="connsiteY2" fmla="*/ 0 h 702766"/>
              <a:gd name="connsiteX3" fmla="*/ 1101000 w 1171277"/>
              <a:gd name="connsiteY3" fmla="*/ 0 h 702766"/>
              <a:gd name="connsiteX4" fmla="*/ 1150693 w 1171277"/>
              <a:gd name="connsiteY4" fmla="*/ 20584 h 702766"/>
              <a:gd name="connsiteX5" fmla="*/ 1171277 w 1171277"/>
              <a:gd name="connsiteY5" fmla="*/ 70277 h 702766"/>
              <a:gd name="connsiteX6" fmla="*/ 1171277 w 1171277"/>
              <a:gd name="connsiteY6" fmla="*/ 632489 h 702766"/>
              <a:gd name="connsiteX7" fmla="*/ 1150693 w 1171277"/>
              <a:gd name="connsiteY7" fmla="*/ 682182 h 702766"/>
              <a:gd name="connsiteX8" fmla="*/ 1101000 w 1171277"/>
              <a:gd name="connsiteY8" fmla="*/ 702766 h 702766"/>
              <a:gd name="connsiteX9" fmla="*/ 70277 w 1171277"/>
              <a:gd name="connsiteY9" fmla="*/ 702766 h 702766"/>
              <a:gd name="connsiteX10" fmla="*/ 20584 w 1171277"/>
              <a:gd name="connsiteY10" fmla="*/ 682182 h 702766"/>
              <a:gd name="connsiteX11" fmla="*/ 0 w 1171277"/>
              <a:gd name="connsiteY11" fmla="*/ 632489 h 702766"/>
              <a:gd name="connsiteX12" fmla="*/ 0 w 1171277"/>
              <a:gd name="connsiteY12" fmla="*/ 70277 h 70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1277" h="702766">
                <a:moveTo>
                  <a:pt x="0" y="70277"/>
                </a:moveTo>
                <a:cubicBezTo>
                  <a:pt x="0" y="51638"/>
                  <a:pt x="7404" y="33763"/>
                  <a:pt x="20584" y="20584"/>
                </a:cubicBezTo>
                <a:cubicBezTo>
                  <a:pt x="33764" y="7405"/>
                  <a:pt x="51639" y="0"/>
                  <a:pt x="70277" y="0"/>
                </a:cubicBezTo>
                <a:lnTo>
                  <a:pt x="1101000" y="0"/>
                </a:lnTo>
                <a:cubicBezTo>
                  <a:pt x="1119639" y="0"/>
                  <a:pt x="1137514" y="7404"/>
                  <a:pt x="1150693" y="20584"/>
                </a:cubicBezTo>
                <a:cubicBezTo>
                  <a:pt x="1163872" y="33764"/>
                  <a:pt x="1171277" y="51639"/>
                  <a:pt x="1171277" y="70277"/>
                </a:cubicBezTo>
                <a:lnTo>
                  <a:pt x="1171277" y="632489"/>
                </a:lnTo>
                <a:cubicBezTo>
                  <a:pt x="1171277" y="651128"/>
                  <a:pt x="1163873" y="669003"/>
                  <a:pt x="1150693" y="682182"/>
                </a:cubicBezTo>
                <a:cubicBezTo>
                  <a:pt x="1137513" y="695361"/>
                  <a:pt x="1119638" y="702766"/>
                  <a:pt x="1101000" y="702766"/>
                </a:cubicBezTo>
                <a:lnTo>
                  <a:pt x="70277" y="702766"/>
                </a:lnTo>
                <a:cubicBezTo>
                  <a:pt x="51638" y="702766"/>
                  <a:pt x="33763" y="695362"/>
                  <a:pt x="20584" y="682182"/>
                </a:cubicBezTo>
                <a:cubicBezTo>
                  <a:pt x="7405" y="669002"/>
                  <a:pt x="0" y="651127"/>
                  <a:pt x="0" y="632489"/>
                </a:cubicBezTo>
                <a:lnTo>
                  <a:pt x="0" y="70277"/>
                </a:lnTo>
                <a:close/>
              </a:path>
            </a:pathLst>
          </a:custGeom>
          <a:blipFill>
            <a:blip r:embed="rId4" cstate="email"/>
            <a:stretch>
              <a:fillRect l="-7000" t="-2000" r="-8000" b="-1000"/>
            </a:stretch>
          </a:blipFill>
          <a:ln w="28575">
            <a:solidFill>
              <a:srgbClr val="8259D3"/>
            </a:solidFill>
          </a:ln>
        </p:spPr>
        <p:style>
          <a:lnRef idx="2">
            <a:schemeClr val="accent4"/>
          </a:lnRef>
          <a:fillRef idx="1">
            <a:schemeClr val="lt1"/>
          </a:fillRef>
          <a:effectRef idx="0">
            <a:schemeClr val="accent4"/>
          </a:effectRef>
          <a:fontRef idx="minor">
            <a:schemeClr val="dk1"/>
          </a:fontRef>
        </p:style>
        <p:txBody>
          <a:bodyPr spcFirstLastPara="0" vert="horz" wrap="square" lIns="134883" tIns="134883" rIns="134883" bIns="134883"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49" name="TextBox 48"/>
          <p:cNvSpPr txBox="1"/>
          <p:nvPr/>
        </p:nvSpPr>
        <p:spPr>
          <a:xfrm>
            <a:off x="6760691" y="5786580"/>
            <a:ext cx="1588652"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dirty="0" smtClean="0">
                <a:latin typeface="Book Antiqua" pitchFamily="18" charset="0"/>
              </a:rPr>
              <a:t>Bone Healing Complete</a:t>
            </a:r>
            <a:endParaRPr lang="en-US" sz="1000" dirty="0">
              <a:latin typeface="Book Antiqua" pitchFamily="18" charset="0"/>
            </a:endParaRPr>
          </a:p>
        </p:txBody>
      </p:sp>
      <p:sp>
        <p:nvSpPr>
          <p:cNvPr id="50" name="TextBox 49"/>
          <p:cNvSpPr txBox="1"/>
          <p:nvPr/>
        </p:nvSpPr>
        <p:spPr>
          <a:xfrm>
            <a:off x="3548058" y="5786616"/>
            <a:ext cx="1731514" cy="272415"/>
          </a:xfrm>
          <a:prstGeom prst="round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000" b="1" dirty="0" smtClean="0">
                <a:latin typeface="Book Antiqua" pitchFamily="18" charset="0"/>
              </a:rPr>
              <a:t>OSSRON</a:t>
            </a:r>
            <a:r>
              <a:rPr lang="en-US" sz="1000" b="1" baseline="32000" dirty="0" smtClean="0">
                <a:latin typeface="Book Antiqua" pitchFamily="18" charset="0"/>
              </a:rPr>
              <a:t>™</a:t>
            </a:r>
            <a:r>
              <a:rPr lang="en-US" sz="1000" dirty="0" smtClean="0">
                <a:latin typeface="Book Antiqua" pitchFamily="18" charset="0"/>
              </a:rPr>
              <a:t> Implantation</a:t>
            </a:r>
            <a:endParaRPr lang="en-US" sz="1000" dirty="0">
              <a:latin typeface="Book Antiqua" pitchFamily="18" charset="0"/>
            </a:endParaRPr>
          </a:p>
        </p:txBody>
      </p:sp>
      <p:sp>
        <p:nvSpPr>
          <p:cNvPr id="26" name="Oval 25"/>
          <p:cNvSpPr/>
          <p:nvPr/>
        </p:nvSpPr>
        <p:spPr>
          <a:xfrm>
            <a:off x="1142999" y="2906486"/>
            <a:ext cx="511629" cy="48985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p:cNvSpPr/>
          <p:nvPr/>
        </p:nvSpPr>
        <p:spPr>
          <a:xfrm>
            <a:off x="7184571" y="3124200"/>
            <a:ext cx="511629" cy="48985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31"/>
          <p:cNvSpPr/>
          <p:nvPr/>
        </p:nvSpPr>
        <p:spPr>
          <a:xfrm>
            <a:off x="7587341" y="5192486"/>
            <a:ext cx="413657" cy="3960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Oval 33"/>
          <p:cNvSpPr/>
          <p:nvPr/>
        </p:nvSpPr>
        <p:spPr>
          <a:xfrm>
            <a:off x="1362650" y="5105403"/>
            <a:ext cx="443408" cy="42453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5" name="Group 12"/>
          <p:cNvGrpSpPr>
            <a:grpSpLocks/>
          </p:cNvGrpSpPr>
          <p:nvPr/>
        </p:nvGrpSpPr>
        <p:grpSpPr bwMode="auto">
          <a:xfrm>
            <a:off x="7971433" y="6313715"/>
            <a:ext cx="792534" cy="337457"/>
            <a:chOff x="3815594" y="5067857"/>
            <a:chExt cx="2249487" cy="836610"/>
          </a:xfrm>
          <a:effectLst/>
        </p:grpSpPr>
        <p:pic>
          <p:nvPicPr>
            <p:cNvPr id="36" name="Picture 13" descr="logo.png"/>
            <p:cNvPicPr>
              <a:picLocks noChangeAspect="1"/>
            </p:cNvPicPr>
            <p:nvPr/>
          </p:nvPicPr>
          <p:blipFill>
            <a:blip r:embed="rId9" cstate="email"/>
            <a:srcRect/>
            <a:stretch>
              <a:fillRect/>
            </a:stretch>
          </p:blipFill>
          <p:spPr bwMode="auto">
            <a:xfrm>
              <a:off x="4055306" y="5067857"/>
              <a:ext cx="284163" cy="241299"/>
            </a:xfrm>
            <a:prstGeom prst="rect">
              <a:avLst/>
            </a:prstGeom>
            <a:noFill/>
            <a:ln w="9525">
              <a:noFill/>
              <a:miter lim="800000"/>
              <a:headEnd/>
              <a:tailEnd/>
            </a:ln>
          </p:spPr>
        </p:pic>
        <p:pic>
          <p:nvPicPr>
            <p:cNvPr id="41" name="Picture 14" descr="logo 1.png"/>
            <p:cNvPicPr>
              <a:picLocks noChangeAspect="1"/>
            </p:cNvPicPr>
            <p:nvPr/>
          </p:nvPicPr>
          <p:blipFill>
            <a:blip r:embed="rId10" cstate="email"/>
            <a:srcRect/>
            <a:stretch>
              <a:fillRect/>
            </a:stretch>
          </p:blipFill>
          <p:spPr bwMode="auto">
            <a:xfrm>
              <a:off x="4144205" y="5085319"/>
              <a:ext cx="166689" cy="204788"/>
            </a:xfrm>
            <a:prstGeom prst="rect">
              <a:avLst/>
            </a:prstGeom>
            <a:noFill/>
            <a:ln w="9525">
              <a:noFill/>
              <a:miter lim="800000"/>
              <a:headEnd/>
              <a:tailEnd/>
            </a:ln>
          </p:spPr>
        </p:pic>
        <p:pic>
          <p:nvPicPr>
            <p:cNvPr id="45" name="Picture 35" descr="logo 2.png"/>
            <p:cNvPicPr>
              <a:picLocks noChangeAspect="1"/>
            </p:cNvPicPr>
            <p:nvPr/>
          </p:nvPicPr>
          <p:blipFill>
            <a:blip r:embed="rId11" cstate="email"/>
            <a:srcRect/>
            <a:stretch>
              <a:fillRect/>
            </a:stretch>
          </p:blipFill>
          <p:spPr bwMode="auto">
            <a:xfrm>
              <a:off x="3931481" y="5228195"/>
              <a:ext cx="2057401" cy="461962"/>
            </a:xfrm>
            <a:prstGeom prst="rect">
              <a:avLst/>
            </a:prstGeom>
            <a:noFill/>
            <a:ln w="9525">
              <a:noFill/>
              <a:miter lim="800000"/>
              <a:headEnd/>
              <a:tailEnd/>
            </a:ln>
          </p:spPr>
        </p:pic>
        <p:pic>
          <p:nvPicPr>
            <p:cNvPr id="46" name="Picture 17" descr="logo 5.png"/>
            <p:cNvPicPr>
              <a:picLocks noChangeAspect="1"/>
            </p:cNvPicPr>
            <p:nvPr/>
          </p:nvPicPr>
          <p:blipFill>
            <a:blip r:embed="rId12" cstate="email"/>
            <a:srcRect/>
            <a:stretch>
              <a:fillRect/>
            </a:stretch>
          </p:blipFill>
          <p:spPr bwMode="auto">
            <a:xfrm>
              <a:off x="3815594" y="5756830"/>
              <a:ext cx="2249487" cy="147637"/>
            </a:xfrm>
            <a:prstGeom prst="rect">
              <a:avLst/>
            </a:prstGeom>
            <a:noFill/>
            <a:ln w="9525">
              <a:noFill/>
              <a:miter lim="800000"/>
              <a:headEnd/>
              <a:tailEnd/>
            </a:ln>
          </p:spPr>
        </p:pic>
      </p:grpSp>
      <p:sp>
        <p:nvSpPr>
          <p:cNvPr id="30" name="TextBox 29"/>
          <p:cNvSpPr txBox="1"/>
          <p:nvPr/>
        </p:nvSpPr>
        <p:spPr>
          <a:xfrm>
            <a:off x="390047" y="494952"/>
            <a:ext cx="3930884"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ADVANTAGES OF</a:t>
            </a:r>
            <a:endParaRPr lang="en-US" sz="32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Tree>
  </p:cSld>
  <p:clrMapOvr>
    <a:masterClrMapping/>
  </p:clrMapOvr>
  <p:transition spd="slow"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33</a:t>
            </a:fld>
            <a:endParaRPr lang="en-US" dirty="0">
              <a:solidFill>
                <a:srgbClr val="800080"/>
              </a:solidFill>
              <a:latin typeface="Book Antiqua" pitchFamily="18" charset="0"/>
            </a:endParaRPr>
          </a:p>
        </p:txBody>
      </p:sp>
      <p:sp>
        <p:nvSpPr>
          <p:cNvPr id="21" name="TextBox 20"/>
          <p:cNvSpPr txBox="1"/>
          <p:nvPr/>
        </p:nvSpPr>
        <p:spPr>
          <a:xfrm>
            <a:off x="214487" y="1452330"/>
            <a:ext cx="8583825" cy="507831"/>
          </a:xfrm>
          <a:prstGeom prst="rect">
            <a:avLst/>
          </a:prstGeom>
          <a:noFill/>
        </p:spPr>
        <p:txBody>
          <a:bodyPr wrap="square" lIns="0" tIns="0" rIns="0" bIns="0" rtlCol="0">
            <a:spAutoFit/>
          </a:bodyPr>
          <a:lstStyle/>
          <a:p>
            <a:pPr algn="just"/>
            <a:r>
              <a:rPr lang="en-US" sz="1100" dirty="0" smtClean="0">
                <a:latin typeface="Book Antiqua" pitchFamily="18" charset="0"/>
              </a:rPr>
              <a:t>Collagen is the most abundant protein in the body and has ubiquitous functions of crucial biomechanical functions for connective tissue including cartilage, bone, skin, tendons, teeth and blood vessels. Collagen plays an essential role in providing a scaffold for cellular support and human tissue engineering. Collagen can be used in a variety of biomedical applications.</a:t>
            </a:r>
            <a:endParaRPr lang="en-US" sz="1100" dirty="0">
              <a:latin typeface="Book Antiqua" pitchFamily="18" charset="0"/>
            </a:endParaRPr>
          </a:p>
        </p:txBody>
      </p:sp>
      <p:sp>
        <p:nvSpPr>
          <p:cNvPr id="22" name="TextBox 21"/>
          <p:cNvSpPr txBox="1"/>
          <p:nvPr/>
        </p:nvSpPr>
        <p:spPr>
          <a:xfrm>
            <a:off x="214488" y="2968571"/>
            <a:ext cx="5565422" cy="846386"/>
          </a:xfrm>
          <a:prstGeom prst="rect">
            <a:avLst/>
          </a:prstGeom>
          <a:noFill/>
        </p:spPr>
        <p:txBody>
          <a:bodyPr wrap="square" lIns="0" tIns="0" rIns="0" bIns="0" rtlCol="0">
            <a:spAutoFit/>
          </a:bodyPr>
          <a:lstStyle/>
          <a:p>
            <a:pPr marL="114300" indent="-114300" algn="just">
              <a:buFont typeface="Wingdings" pitchFamily="2" charset="2"/>
              <a:buChar char="§"/>
            </a:pPr>
            <a:r>
              <a:rPr lang="en-US" sz="1100" dirty="0" smtClean="0">
                <a:latin typeface="Book Antiqua" pitchFamily="18" charset="0"/>
              </a:rPr>
              <a:t> Skin burns </a:t>
            </a:r>
          </a:p>
          <a:p>
            <a:pPr marL="114300" indent="-114300" algn="just">
              <a:buFont typeface="Wingdings" pitchFamily="2" charset="2"/>
              <a:buChar char="§"/>
            </a:pPr>
            <a:r>
              <a:rPr lang="en-US" sz="1100" dirty="0" smtClean="0">
                <a:latin typeface="Book Antiqua" pitchFamily="18" charset="0"/>
              </a:rPr>
              <a:t> Diabetic Foot Ulcer</a:t>
            </a:r>
          </a:p>
          <a:p>
            <a:pPr marL="114300" indent="-114300" algn="just">
              <a:buFont typeface="Wingdings" pitchFamily="2" charset="2"/>
              <a:buChar char="§"/>
            </a:pPr>
            <a:r>
              <a:rPr lang="en-US" sz="1100" dirty="0" smtClean="0">
                <a:latin typeface="Book Antiqua" pitchFamily="18" charset="0"/>
              </a:rPr>
              <a:t> Venous ulcers  and Chronic ulcers 	</a:t>
            </a:r>
          </a:p>
          <a:p>
            <a:pPr marL="114300" indent="-114300" algn="just">
              <a:buFont typeface="Wingdings" pitchFamily="2" charset="2"/>
              <a:buChar char="§"/>
            </a:pPr>
            <a:r>
              <a:rPr lang="en-US" sz="1100" dirty="0" smtClean="0">
                <a:latin typeface="Book Antiqua" pitchFamily="18" charset="0"/>
              </a:rPr>
              <a:t> Dental tooth restoration </a:t>
            </a:r>
          </a:p>
          <a:p>
            <a:pPr marL="114300" indent="-114300" algn="just">
              <a:buFont typeface="Wingdings" pitchFamily="2" charset="2"/>
              <a:buChar char="§"/>
            </a:pPr>
            <a:r>
              <a:rPr lang="en-US" sz="1100" dirty="0" smtClean="0">
                <a:latin typeface="Book Antiqua" pitchFamily="18" charset="0"/>
              </a:rPr>
              <a:t> Surgical wounds</a:t>
            </a:r>
            <a:endParaRPr lang="en-US" sz="1100" dirty="0">
              <a:latin typeface="Book Antiqua" pitchFamily="18" charset="0"/>
            </a:endParaRPr>
          </a:p>
        </p:txBody>
      </p:sp>
      <p:sp>
        <p:nvSpPr>
          <p:cNvPr id="30" name="Rectangle 29"/>
          <p:cNvSpPr/>
          <p:nvPr/>
        </p:nvSpPr>
        <p:spPr>
          <a:xfrm>
            <a:off x="197553" y="2300608"/>
            <a:ext cx="6485467" cy="338554"/>
          </a:xfrm>
          <a:prstGeom prst="rect">
            <a:avLst/>
          </a:prstGeom>
        </p:spPr>
        <p:txBody>
          <a:bodyPr wrap="square" lIns="0" tIns="0" rIns="0" bIns="0">
            <a:spAutoFit/>
          </a:bodyPr>
          <a:lstStyle/>
          <a:p>
            <a:pPr algn="just"/>
            <a:r>
              <a:rPr lang="en-US" sz="1100" b="1" dirty="0" smtClean="0">
                <a:latin typeface="Book Antiqua" pitchFamily="18" charset="0"/>
              </a:rPr>
              <a:t>Applications </a:t>
            </a:r>
          </a:p>
          <a:p>
            <a:pPr algn="just"/>
            <a:r>
              <a:rPr lang="en-US" sz="1100" dirty="0" smtClean="0">
                <a:latin typeface="Book Antiqua" pitchFamily="18" charset="0"/>
              </a:rPr>
              <a:t>is a sterile, pliable, porous bio-matrix made of highly purified </a:t>
            </a:r>
            <a:r>
              <a:rPr lang="en-US" sz="1100" b="1" cap="all" dirty="0" smtClean="0">
                <a:latin typeface="Book Antiqua" pitchFamily="18" charset="0"/>
              </a:rPr>
              <a:t>Atelocollagen. </a:t>
            </a:r>
          </a:p>
        </p:txBody>
      </p:sp>
      <p:sp>
        <p:nvSpPr>
          <p:cNvPr id="46" name="Rounded Rectangle 45"/>
          <p:cNvSpPr/>
          <p:nvPr/>
        </p:nvSpPr>
        <p:spPr>
          <a:xfrm>
            <a:off x="6858000" y="2414245"/>
            <a:ext cx="1566024" cy="1515497"/>
          </a:xfrm>
          <a:prstGeom prst="roundRect">
            <a:avLst/>
          </a:prstGeom>
          <a:blipFill>
            <a:blip r:embed="rId3" cstate="email"/>
            <a:stretch>
              <a:fillRect l="-7000" t="-2000" r="-8000" b="-1000"/>
            </a:stretch>
          </a:blipFill>
          <a:ln w="19050"/>
        </p:spPr>
        <p:style>
          <a:lnRef idx="2">
            <a:schemeClr val="accent4"/>
          </a:lnRef>
          <a:fillRef idx="1">
            <a:schemeClr val="lt1"/>
          </a:fillRef>
          <a:effectRef idx="0">
            <a:schemeClr val="accent4"/>
          </a:effectRef>
          <a:fontRef idx="minor">
            <a:schemeClr val="dk1"/>
          </a:fontRef>
        </p:style>
        <p:txBody>
          <a:bodyPr spcFirstLastPara="0" vert="horz" wrap="square" lIns="134883" tIns="134883" rIns="134883" bIns="134883"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1" name="TextBox 30"/>
          <p:cNvSpPr txBox="1"/>
          <p:nvPr/>
        </p:nvSpPr>
        <p:spPr>
          <a:xfrm>
            <a:off x="3392085" y="529128"/>
            <a:ext cx="3397084" cy="584775"/>
          </a:xfrm>
          <a:prstGeom prst="rect">
            <a:avLst/>
          </a:prstGeom>
          <a:noFill/>
        </p:spPr>
        <p:txBody>
          <a:bodyPr wrap="none" rtlCol="0">
            <a:spAutoFit/>
          </a:bodyPr>
          <a:lstStyle/>
          <a:p>
            <a:r>
              <a:rPr lang="en-US" sz="3200" b="1" dirty="0" smtClean="0">
                <a:solidFill>
                  <a:schemeClr val="bg1">
                    <a:lumMod val="95000"/>
                  </a:schemeClr>
                </a:solidFill>
                <a:effectLst>
                  <a:outerShdw blurRad="38100" dist="38100" dir="2700000" algn="tl">
                    <a:srgbClr val="000000">
                      <a:alpha val="43137"/>
                    </a:srgbClr>
                  </a:outerShdw>
                </a:effectLst>
                <a:latin typeface="Book Antiqua" pitchFamily="18" charset="0"/>
              </a:rPr>
              <a:t>APPLICATIONS</a:t>
            </a:r>
            <a:endParaRPr lang="en-US" sz="3200" b="1" dirty="0">
              <a:solidFill>
                <a:schemeClr val="bg1">
                  <a:lumMod val="95000"/>
                </a:schemeClr>
              </a:solidFill>
              <a:effectLst>
                <a:outerShdw blurRad="38100" dist="38100" dir="2700000" algn="tl">
                  <a:srgbClr val="000000">
                    <a:alpha val="43137"/>
                  </a:srgbClr>
                </a:outerShdw>
              </a:effectLst>
              <a:latin typeface="Book Antiqua" pitchFamily="18" charset="0"/>
            </a:endParaRPr>
          </a:p>
        </p:txBody>
      </p:sp>
      <p:sp>
        <p:nvSpPr>
          <p:cNvPr id="28" name="Rounded Rectangle 27"/>
          <p:cNvSpPr/>
          <p:nvPr/>
        </p:nvSpPr>
        <p:spPr>
          <a:xfrm>
            <a:off x="180756" y="4733379"/>
            <a:ext cx="1492101" cy="1316561"/>
          </a:xfrm>
          <a:prstGeom prst="roundRect">
            <a:avLst/>
          </a:prstGeom>
          <a:blipFill dpi="0" rotWithShape="1">
            <a:blip r:embed="rId4" cstate="print"/>
            <a:srcRect/>
            <a:stretch>
              <a:fillRect t="-2000" r="-2000" b="-1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37" name="Rounded Rectangle 36"/>
          <p:cNvSpPr/>
          <p:nvPr/>
        </p:nvSpPr>
        <p:spPr>
          <a:xfrm>
            <a:off x="1970569" y="4736926"/>
            <a:ext cx="1492101" cy="1316561"/>
          </a:xfrm>
          <a:prstGeom prst="roundRect">
            <a:avLst/>
          </a:prstGeom>
          <a:blipFill dpi="0" rotWithShape="1">
            <a:blip r:embed="rId5" cstate="print"/>
            <a:srcRect/>
            <a:stretch>
              <a:fillRect l="-1000" t="-4000" b="-7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38" name="Rounded Rectangle 37"/>
          <p:cNvSpPr/>
          <p:nvPr/>
        </p:nvSpPr>
        <p:spPr>
          <a:xfrm>
            <a:off x="4479852" y="4736924"/>
            <a:ext cx="1492101" cy="1316561"/>
          </a:xfrm>
          <a:prstGeom prst="roundRect">
            <a:avLst/>
          </a:prstGeom>
          <a:blipFill dpi="0" rotWithShape="1">
            <a:blip r:embed="rId6" cstate="print"/>
            <a:srcRect/>
            <a:stretch>
              <a:fillRect t="-2000" r="-2000" b="-1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39" name="Rounded Rectangle 38"/>
          <p:cNvSpPr/>
          <p:nvPr/>
        </p:nvSpPr>
        <p:spPr>
          <a:xfrm>
            <a:off x="6099545" y="4719204"/>
            <a:ext cx="1492101" cy="1316561"/>
          </a:xfrm>
          <a:prstGeom prst="roundRect">
            <a:avLst/>
          </a:prstGeom>
          <a:blipFill dpi="0" rotWithShape="1">
            <a:blip r:embed="rId7" cstate="print"/>
            <a:srcRect/>
            <a:stretch>
              <a:fillRect l="-1000" t="-4000" b="-7000"/>
            </a:stretch>
          </a:blip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40" name="Rectangle 39"/>
          <p:cNvSpPr/>
          <p:nvPr/>
        </p:nvSpPr>
        <p:spPr>
          <a:xfrm>
            <a:off x="842333" y="4310743"/>
            <a:ext cx="2122541" cy="250373"/>
          </a:xfrm>
          <a:prstGeom prst="rect">
            <a:avLst/>
          </a:prstGeom>
        </p:spPr>
        <p:style>
          <a:lnRef idx="2">
            <a:schemeClr val="accent4"/>
          </a:lnRef>
          <a:fillRef idx="1">
            <a:schemeClr val="lt1"/>
          </a:fillRef>
          <a:effectRef idx="0">
            <a:schemeClr val="accent4"/>
          </a:effectRef>
          <a:fontRef idx="minor">
            <a:schemeClr val="dk1"/>
          </a:fontRef>
        </p:style>
        <p:txBody>
          <a:bodyPr wrap="square" lIns="0" tIns="0" rIns="0" bIns="0" anchor="ctr">
            <a:noAutofit/>
          </a:bodyPr>
          <a:lstStyle/>
          <a:p>
            <a:pPr algn="ctr"/>
            <a:r>
              <a:rPr lang="en-US" sz="1100" b="1" dirty="0" smtClean="0">
                <a:latin typeface="Book Antiqua" pitchFamily="18" charset="0"/>
              </a:rPr>
              <a:t>Diabetic Foot Ulcer</a:t>
            </a:r>
            <a:endParaRPr lang="en-US" sz="1100" dirty="0" smtClean="0">
              <a:latin typeface="Book Antiqua" pitchFamily="18" charset="0"/>
            </a:endParaRPr>
          </a:p>
        </p:txBody>
      </p:sp>
      <p:sp>
        <p:nvSpPr>
          <p:cNvPr id="41" name="Rectangle 40"/>
          <p:cNvSpPr/>
          <p:nvPr/>
        </p:nvSpPr>
        <p:spPr>
          <a:xfrm>
            <a:off x="5627515" y="4318773"/>
            <a:ext cx="903914" cy="253230"/>
          </a:xfrm>
          <a:prstGeom prst="rect">
            <a:avLst/>
          </a:prstGeom>
        </p:spPr>
        <p:style>
          <a:lnRef idx="2">
            <a:schemeClr val="accent4"/>
          </a:lnRef>
          <a:fillRef idx="1">
            <a:schemeClr val="lt1"/>
          </a:fillRef>
          <a:effectRef idx="0">
            <a:schemeClr val="accent4"/>
          </a:effectRef>
          <a:fontRef idx="minor">
            <a:schemeClr val="dk1"/>
          </a:fontRef>
        </p:style>
        <p:txBody>
          <a:bodyPr wrap="square" lIns="0" tIns="0" rIns="0" bIns="0" anchor="ctr">
            <a:noAutofit/>
          </a:bodyPr>
          <a:lstStyle/>
          <a:p>
            <a:pPr algn="ctr"/>
            <a:r>
              <a:rPr lang="en-US" sz="1100" b="1" dirty="0" smtClean="0">
                <a:latin typeface="Book Antiqua" pitchFamily="18" charset="0"/>
              </a:rPr>
              <a:t>Skin Burn</a:t>
            </a:r>
            <a:endParaRPr lang="en-US" sz="1100" dirty="0" smtClean="0">
              <a:latin typeface="Book Antiqua" pitchFamily="18" charset="0"/>
            </a:endParaRPr>
          </a:p>
        </p:txBody>
      </p:sp>
      <p:sp>
        <p:nvSpPr>
          <p:cNvPr id="42" name="Rectangle 41"/>
          <p:cNvSpPr/>
          <p:nvPr/>
        </p:nvSpPr>
        <p:spPr>
          <a:xfrm>
            <a:off x="672474" y="6188591"/>
            <a:ext cx="529005" cy="184666"/>
          </a:xfrm>
          <a:prstGeom prst="rect">
            <a:avLst/>
          </a:prstGeom>
        </p:spPr>
        <p:txBody>
          <a:bodyPr wrap="square" lIns="0" tIns="0" rIns="0" bIns="0">
            <a:spAutoFit/>
          </a:bodyPr>
          <a:lstStyle/>
          <a:p>
            <a:pPr algn="ctr"/>
            <a:r>
              <a:rPr lang="en-US" sz="1200" b="1" dirty="0" smtClean="0">
                <a:latin typeface="Book Antiqua" pitchFamily="18" charset="0"/>
              </a:rPr>
              <a:t>Before</a:t>
            </a:r>
            <a:endParaRPr lang="en-US" sz="1200" dirty="0" smtClean="0">
              <a:latin typeface="Book Antiqua" pitchFamily="18" charset="0"/>
            </a:endParaRPr>
          </a:p>
        </p:txBody>
      </p:sp>
      <p:sp>
        <p:nvSpPr>
          <p:cNvPr id="43" name="Rectangle 42"/>
          <p:cNvSpPr/>
          <p:nvPr/>
        </p:nvSpPr>
        <p:spPr>
          <a:xfrm>
            <a:off x="2483553" y="6202762"/>
            <a:ext cx="529005" cy="184666"/>
          </a:xfrm>
          <a:prstGeom prst="rect">
            <a:avLst/>
          </a:prstGeom>
        </p:spPr>
        <p:txBody>
          <a:bodyPr wrap="square" lIns="0" tIns="0" rIns="0" bIns="0">
            <a:spAutoFit/>
          </a:bodyPr>
          <a:lstStyle/>
          <a:p>
            <a:pPr algn="ctr"/>
            <a:r>
              <a:rPr lang="en-US" sz="1200" b="1" dirty="0" smtClean="0">
                <a:latin typeface="Book Antiqua" pitchFamily="18" charset="0"/>
              </a:rPr>
              <a:t>After</a:t>
            </a:r>
            <a:endParaRPr lang="en-US" sz="1200" dirty="0" smtClean="0">
              <a:latin typeface="Book Antiqua" pitchFamily="18" charset="0"/>
            </a:endParaRPr>
          </a:p>
        </p:txBody>
      </p:sp>
      <p:sp>
        <p:nvSpPr>
          <p:cNvPr id="44" name="Rectangle 43"/>
          <p:cNvSpPr/>
          <p:nvPr/>
        </p:nvSpPr>
        <p:spPr>
          <a:xfrm>
            <a:off x="4950308" y="6181496"/>
            <a:ext cx="529005" cy="184666"/>
          </a:xfrm>
          <a:prstGeom prst="rect">
            <a:avLst/>
          </a:prstGeom>
        </p:spPr>
        <p:txBody>
          <a:bodyPr wrap="square" lIns="0" tIns="0" rIns="0" bIns="0">
            <a:spAutoFit/>
          </a:bodyPr>
          <a:lstStyle/>
          <a:p>
            <a:pPr algn="ctr"/>
            <a:r>
              <a:rPr lang="en-US" sz="1200" b="1" dirty="0" smtClean="0">
                <a:latin typeface="Book Antiqua" pitchFamily="18" charset="0"/>
              </a:rPr>
              <a:t>Before</a:t>
            </a:r>
            <a:endParaRPr lang="en-US" sz="1200" dirty="0" smtClean="0">
              <a:latin typeface="Book Antiqua" pitchFamily="18" charset="0"/>
            </a:endParaRPr>
          </a:p>
        </p:txBody>
      </p:sp>
      <p:sp>
        <p:nvSpPr>
          <p:cNvPr id="45" name="Rectangle 44"/>
          <p:cNvSpPr/>
          <p:nvPr/>
        </p:nvSpPr>
        <p:spPr>
          <a:xfrm>
            <a:off x="6761387" y="6195667"/>
            <a:ext cx="529005" cy="184666"/>
          </a:xfrm>
          <a:prstGeom prst="rect">
            <a:avLst/>
          </a:prstGeom>
        </p:spPr>
        <p:txBody>
          <a:bodyPr wrap="square" lIns="0" tIns="0" rIns="0" bIns="0">
            <a:spAutoFit/>
          </a:bodyPr>
          <a:lstStyle/>
          <a:p>
            <a:pPr algn="ctr"/>
            <a:r>
              <a:rPr lang="en-US" sz="1200" b="1" dirty="0" smtClean="0">
                <a:latin typeface="Book Antiqua" pitchFamily="18" charset="0"/>
              </a:rPr>
              <a:t>After</a:t>
            </a:r>
            <a:endParaRPr lang="en-US" sz="1200" dirty="0" smtClean="0">
              <a:latin typeface="Book Antiqua" pitchFamily="18" charset="0"/>
            </a:endParaRPr>
          </a:p>
        </p:txBody>
      </p:sp>
      <p:grpSp>
        <p:nvGrpSpPr>
          <p:cNvPr id="26" name="Group 12"/>
          <p:cNvGrpSpPr>
            <a:grpSpLocks/>
          </p:cNvGrpSpPr>
          <p:nvPr/>
        </p:nvGrpSpPr>
        <p:grpSpPr bwMode="auto">
          <a:xfrm>
            <a:off x="7971433" y="6313715"/>
            <a:ext cx="792534" cy="337457"/>
            <a:chOff x="3815594" y="5067857"/>
            <a:chExt cx="2249487" cy="836610"/>
          </a:xfrm>
          <a:effectLst/>
        </p:grpSpPr>
        <p:pic>
          <p:nvPicPr>
            <p:cNvPr id="27" name="Picture 13" descr="logo.png"/>
            <p:cNvPicPr>
              <a:picLocks noChangeAspect="1"/>
            </p:cNvPicPr>
            <p:nvPr/>
          </p:nvPicPr>
          <p:blipFill>
            <a:blip r:embed="rId8" cstate="email"/>
            <a:srcRect/>
            <a:stretch>
              <a:fillRect/>
            </a:stretch>
          </p:blipFill>
          <p:spPr bwMode="auto">
            <a:xfrm>
              <a:off x="4055306" y="5067857"/>
              <a:ext cx="284163" cy="241299"/>
            </a:xfrm>
            <a:prstGeom prst="rect">
              <a:avLst/>
            </a:prstGeom>
            <a:noFill/>
            <a:ln w="9525">
              <a:noFill/>
              <a:miter lim="800000"/>
              <a:headEnd/>
              <a:tailEnd/>
            </a:ln>
          </p:spPr>
        </p:pic>
        <p:pic>
          <p:nvPicPr>
            <p:cNvPr id="47" name="Picture 14" descr="logo 1.png"/>
            <p:cNvPicPr>
              <a:picLocks noChangeAspect="1"/>
            </p:cNvPicPr>
            <p:nvPr/>
          </p:nvPicPr>
          <p:blipFill>
            <a:blip r:embed="rId9" cstate="email"/>
            <a:srcRect/>
            <a:stretch>
              <a:fillRect/>
            </a:stretch>
          </p:blipFill>
          <p:spPr bwMode="auto">
            <a:xfrm>
              <a:off x="4144205" y="5085319"/>
              <a:ext cx="166689" cy="204788"/>
            </a:xfrm>
            <a:prstGeom prst="rect">
              <a:avLst/>
            </a:prstGeom>
            <a:noFill/>
            <a:ln w="9525">
              <a:noFill/>
              <a:miter lim="800000"/>
              <a:headEnd/>
              <a:tailEnd/>
            </a:ln>
          </p:spPr>
        </p:pic>
        <p:pic>
          <p:nvPicPr>
            <p:cNvPr id="48" name="Picture 35" descr="logo 2.png"/>
            <p:cNvPicPr>
              <a:picLocks noChangeAspect="1"/>
            </p:cNvPicPr>
            <p:nvPr/>
          </p:nvPicPr>
          <p:blipFill>
            <a:blip r:embed="rId10" cstate="email"/>
            <a:srcRect/>
            <a:stretch>
              <a:fillRect/>
            </a:stretch>
          </p:blipFill>
          <p:spPr bwMode="auto">
            <a:xfrm>
              <a:off x="3931481" y="5228195"/>
              <a:ext cx="2057401" cy="461962"/>
            </a:xfrm>
            <a:prstGeom prst="rect">
              <a:avLst/>
            </a:prstGeom>
            <a:noFill/>
            <a:ln w="9525">
              <a:noFill/>
              <a:miter lim="800000"/>
              <a:headEnd/>
              <a:tailEnd/>
            </a:ln>
          </p:spPr>
        </p:pic>
        <p:pic>
          <p:nvPicPr>
            <p:cNvPr id="49" name="Picture 17" descr="logo 5.png"/>
            <p:cNvPicPr>
              <a:picLocks noChangeAspect="1"/>
            </p:cNvPicPr>
            <p:nvPr/>
          </p:nvPicPr>
          <p:blipFill>
            <a:blip r:embed="rId11" cstate="email"/>
            <a:srcRect/>
            <a:stretch>
              <a:fillRect/>
            </a:stretch>
          </p:blipFill>
          <p:spPr bwMode="auto">
            <a:xfrm>
              <a:off x="3815594" y="5756830"/>
              <a:ext cx="2249487" cy="147637"/>
            </a:xfrm>
            <a:prstGeom prst="rect">
              <a:avLst/>
            </a:prstGeom>
            <a:noFill/>
            <a:ln w="9525">
              <a:noFill/>
              <a:miter lim="800000"/>
              <a:headEnd/>
              <a:tailEnd/>
            </a:ln>
          </p:spPr>
        </p:pic>
      </p:grpSp>
      <p:sp>
        <p:nvSpPr>
          <p:cNvPr id="32" name="TextBox 31"/>
          <p:cNvSpPr txBox="1"/>
          <p:nvPr/>
        </p:nvSpPr>
        <p:spPr>
          <a:xfrm>
            <a:off x="174176" y="540010"/>
            <a:ext cx="3350597" cy="584775"/>
          </a:xfrm>
          <a:prstGeom prst="rect">
            <a:avLst/>
          </a:prstGeom>
          <a:noFill/>
        </p:spPr>
        <p:txBody>
          <a:bodyPr wrap="none" rtlCol="0">
            <a:spAutoFit/>
          </a:bodyPr>
          <a:lstStyle/>
          <a:p>
            <a:r>
              <a:rPr lang="en-US" sz="3200" b="1" dirty="0" smtClean="0">
                <a:solidFill>
                  <a:srgbClr val="00B050"/>
                </a:solidFill>
                <a:effectLst>
                  <a:outerShdw blurRad="38100" dist="38100" dir="2700000" algn="tl">
                    <a:srgbClr val="000000">
                      <a:alpha val="43137"/>
                    </a:srgbClr>
                  </a:outerShdw>
                </a:effectLst>
                <a:latin typeface="Book Antiqua" pitchFamily="18" charset="0"/>
              </a:rPr>
              <a:t>BIOCOLLAGEN</a:t>
            </a:r>
            <a:endParaRPr lang="en-US" sz="3200" b="1" dirty="0">
              <a:solidFill>
                <a:srgbClr val="00B050"/>
              </a:solidFill>
              <a:effectLst>
                <a:outerShdw blurRad="38100" dist="38100" dir="2700000" algn="tl">
                  <a:srgbClr val="000000">
                    <a:alpha val="43137"/>
                  </a:srgbClr>
                </a:outerShdw>
              </a:effectLst>
              <a:latin typeface="Book Antiqua" pitchFamily="18" charset="0"/>
            </a:endParaRPr>
          </a:p>
        </p:txBody>
      </p:sp>
      <p:sp>
        <p:nvSpPr>
          <p:cNvPr id="33" name="TextBox 32"/>
          <p:cNvSpPr txBox="1"/>
          <p:nvPr/>
        </p:nvSpPr>
        <p:spPr>
          <a:xfrm>
            <a:off x="7006468" y="3990781"/>
            <a:ext cx="1273104" cy="261610"/>
          </a:xfrm>
          <a:prstGeom prst="rect">
            <a:avLst/>
          </a:prstGeom>
          <a:noFill/>
        </p:spPr>
        <p:txBody>
          <a:bodyPr wrap="none" rtlCol="0">
            <a:spAutoFit/>
          </a:bodyPr>
          <a:lstStyle/>
          <a:p>
            <a:pPr algn="ctr"/>
            <a:r>
              <a:rPr lang="en-US" sz="1100" b="1" dirty="0" smtClean="0">
                <a:solidFill>
                  <a:srgbClr val="00B050"/>
                </a:solidFill>
                <a:latin typeface="Book Antiqua" pitchFamily="18" charset="0"/>
              </a:rPr>
              <a:t>BIOCOLLAGEN</a:t>
            </a:r>
            <a:endParaRPr lang="en-US" sz="1100" b="1" dirty="0">
              <a:solidFill>
                <a:srgbClr val="00B050"/>
              </a:solidFill>
              <a:latin typeface="Book Antiqua" pitchFamily="18" charset="0"/>
            </a:endParaRPr>
          </a:p>
        </p:txBody>
      </p:sp>
    </p:spTree>
  </p:cSld>
  <p:clrMapOvr>
    <a:masterClrMapping/>
  </p:clrMapOvr>
  <p:transition spd="slow"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34</a:t>
            </a:fld>
            <a:endParaRPr lang="en-US" dirty="0">
              <a:solidFill>
                <a:srgbClr val="800080"/>
              </a:solidFill>
              <a:latin typeface="Book Antiqua" pitchFamily="18" charset="0"/>
            </a:endParaRPr>
          </a:p>
        </p:txBody>
      </p:sp>
      <p:sp>
        <p:nvSpPr>
          <p:cNvPr id="64" name="TextBox 63"/>
          <p:cNvSpPr txBox="1"/>
          <p:nvPr/>
        </p:nvSpPr>
        <p:spPr>
          <a:xfrm>
            <a:off x="415578" y="497124"/>
            <a:ext cx="4105439"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rPr>
              <a:t>TESTIMONIALS </a:t>
            </a:r>
          </a:p>
        </p:txBody>
      </p:sp>
      <p:sp>
        <p:nvSpPr>
          <p:cNvPr id="14" name="Rectangle 13"/>
          <p:cNvSpPr/>
          <p:nvPr/>
        </p:nvSpPr>
        <p:spPr>
          <a:xfrm>
            <a:off x="1686296" y="1613611"/>
            <a:ext cx="7156621" cy="1184940"/>
          </a:xfrm>
          <a:prstGeom prst="rect">
            <a:avLst/>
          </a:prstGeom>
        </p:spPr>
        <p:txBody>
          <a:bodyPr wrap="square" lIns="0" tIns="0" rIns="0" bIns="0">
            <a:spAutoFit/>
          </a:bodyPr>
          <a:lstStyle/>
          <a:p>
            <a:pPr algn="r"/>
            <a:r>
              <a:rPr lang="en-US" sz="1100" i="1" dirty="0" smtClean="0">
                <a:latin typeface="Book Antiqua" pitchFamily="18" charset="0"/>
              </a:rPr>
              <a:t>“The umbilical cord blood is a rich, easily accessible source of Hematopoietic Stem Cells (HSCs) that are very important in the treatment of several life-threatening blood and immune related disorders such as leukemia. Hematopoietic Stem Cell (HSC) transplantation is currently the most optimum treatment for such disorders with lifesaving potential”</a:t>
            </a:r>
          </a:p>
          <a:p>
            <a:pPr algn="r"/>
            <a:endParaRPr lang="en-US" sz="1100" i="1" dirty="0" smtClean="0">
              <a:latin typeface="Book Antiqua" pitchFamily="18" charset="0"/>
            </a:endParaRPr>
          </a:p>
          <a:p>
            <a:pPr algn="r"/>
            <a:r>
              <a:rPr lang="en-US" sz="1100" b="1" i="1" dirty="0" smtClean="0">
                <a:effectLst>
                  <a:outerShdw blurRad="38100" dist="38100" dir="2700000" algn="tl">
                    <a:srgbClr val="000000">
                      <a:alpha val="43137"/>
                    </a:srgbClr>
                  </a:outerShdw>
                </a:effectLst>
                <a:latin typeface="Book Antiqua" pitchFamily="18" charset="0"/>
              </a:rPr>
              <a:t>Dr. Vijay Ramanan</a:t>
            </a:r>
          </a:p>
          <a:p>
            <a:pPr algn="r"/>
            <a:r>
              <a:rPr lang="en-US" sz="1100" i="1" dirty="0" smtClean="0">
                <a:latin typeface="Book Antiqua" pitchFamily="18" charset="0"/>
              </a:rPr>
              <a:t>Consultant Hematologist/ Haem-Oncologist &amp; BMT Physician</a:t>
            </a:r>
          </a:p>
          <a:p>
            <a:pPr algn="r"/>
            <a:r>
              <a:rPr lang="en-US" sz="1100" i="1" dirty="0" smtClean="0">
                <a:latin typeface="Book Antiqua" pitchFamily="18" charset="0"/>
              </a:rPr>
              <a:t>MBBS ,MD (General Medicine), DM (Clinical Hematology).</a:t>
            </a:r>
            <a:endParaRPr lang="en-US" sz="1100" i="1" dirty="0">
              <a:latin typeface="Book Antiqua" pitchFamily="18" charset="0"/>
            </a:endParaRPr>
          </a:p>
        </p:txBody>
      </p:sp>
      <p:pic>
        <p:nvPicPr>
          <p:cNvPr id="11" name="Picture 10" descr="happy couple.jpg"/>
          <p:cNvPicPr>
            <a:picLocks noChangeAspect="1"/>
          </p:cNvPicPr>
          <p:nvPr/>
        </p:nvPicPr>
        <p:blipFill>
          <a:blip r:embed="rId3" cstate="email"/>
          <a:stretch>
            <a:fillRect/>
          </a:stretch>
        </p:blipFill>
        <p:spPr>
          <a:xfrm>
            <a:off x="5783035" y="3995061"/>
            <a:ext cx="2947307" cy="19648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TextBox 11"/>
          <p:cNvSpPr txBox="1"/>
          <p:nvPr/>
        </p:nvSpPr>
        <p:spPr>
          <a:xfrm>
            <a:off x="402771" y="4180118"/>
            <a:ext cx="5214257" cy="1615827"/>
          </a:xfrm>
          <a:prstGeom prst="rect">
            <a:avLst/>
          </a:prstGeom>
          <a:noFill/>
        </p:spPr>
        <p:txBody>
          <a:bodyPr wrap="square" rtlCol="0">
            <a:spAutoFit/>
          </a:bodyPr>
          <a:lstStyle/>
          <a:p>
            <a:r>
              <a:rPr lang="en-US" sz="1100" i="1" dirty="0" smtClean="0">
                <a:latin typeface="Book Antiqua" pitchFamily="18" charset="0"/>
              </a:rPr>
              <a:t>I am very happy that I am with Babycell, it was so comfortable experience for me since I am a middle class person and the services  provided to us were great . The baby is healthy. I am thankful for the services given to me by Babycell . I assure that I will suggest Babycell to other customers too. </a:t>
            </a:r>
          </a:p>
          <a:p>
            <a:r>
              <a:rPr lang="en-US" sz="1100" i="1" dirty="0" smtClean="0">
                <a:latin typeface="Book Antiqua" pitchFamily="18" charset="0"/>
              </a:rPr>
              <a:t> </a:t>
            </a:r>
          </a:p>
          <a:p>
            <a:r>
              <a:rPr lang="en-US" sz="1100" i="1" dirty="0" smtClean="0">
                <a:latin typeface="Book Antiqua" pitchFamily="18" charset="0"/>
              </a:rPr>
              <a:t>... Thanks for your delightful services. </a:t>
            </a:r>
          </a:p>
          <a:p>
            <a:r>
              <a:rPr lang="en-US" sz="1100" i="1" dirty="0" smtClean="0">
                <a:latin typeface="Book Antiqua" pitchFamily="18" charset="0"/>
              </a:rPr>
              <a:t> </a:t>
            </a:r>
          </a:p>
          <a:p>
            <a:r>
              <a:rPr lang="en-US" sz="1100" i="1" dirty="0" smtClean="0">
                <a:latin typeface="Book Antiqua" pitchFamily="18" charset="0"/>
              </a:rPr>
              <a:t>Mr. &amp; Mrs. Kashyap </a:t>
            </a:r>
          </a:p>
          <a:p>
            <a:r>
              <a:rPr lang="en-US" sz="1100" i="1" dirty="0" smtClean="0">
                <a:latin typeface="Book Antiqua" pitchFamily="18" charset="0"/>
              </a:rPr>
              <a:t>Hyderabad, India.</a:t>
            </a:r>
          </a:p>
        </p:txBody>
      </p:sp>
      <p:pic>
        <p:nvPicPr>
          <p:cNvPr id="20" name="Picture 19" descr="Dr rmanan.png"/>
          <p:cNvPicPr>
            <a:picLocks noChangeAspect="1"/>
          </p:cNvPicPr>
          <p:nvPr/>
        </p:nvPicPr>
        <p:blipFill>
          <a:blip r:embed="rId4" cstate="print"/>
          <a:stretch>
            <a:fillRect/>
          </a:stretch>
        </p:blipFill>
        <p:spPr>
          <a:xfrm>
            <a:off x="304800" y="1494825"/>
            <a:ext cx="1469571" cy="2010994"/>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5" name="Group 12"/>
          <p:cNvGrpSpPr>
            <a:grpSpLocks/>
          </p:cNvGrpSpPr>
          <p:nvPr/>
        </p:nvGrpSpPr>
        <p:grpSpPr bwMode="auto">
          <a:xfrm>
            <a:off x="7971433" y="6313715"/>
            <a:ext cx="792534" cy="337457"/>
            <a:chOff x="3815594" y="5067857"/>
            <a:chExt cx="2249487" cy="836610"/>
          </a:xfrm>
          <a:effectLst/>
        </p:grpSpPr>
        <p:pic>
          <p:nvPicPr>
            <p:cNvPr id="21" name="Picture 13" descr="logo.png"/>
            <p:cNvPicPr>
              <a:picLocks noChangeAspect="1"/>
            </p:cNvPicPr>
            <p:nvPr/>
          </p:nvPicPr>
          <p:blipFill>
            <a:blip r:embed="rId5" cstate="email"/>
            <a:srcRect/>
            <a:stretch>
              <a:fillRect/>
            </a:stretch>
          </p:blipFill>
          <p:spPr bwMode="auto">
            <a:xfrm>
              <a:off x="4055306" y="5067857"/>
              <a:ext cx="284163" cy="241299"/>
            </a:xfrm>
            <a:prstGeom prst="rect">
              <a:avLst/>
            </a:prstGeom>
            <a:noFill/>
            <a:ln w="9525">
              <a:noFill/>
              <a:miter lim="800000"/>
              <a:headEnd/>
              <a:tailEnd/>
            </a:ln>
          </p:spPr>
        </p:pic>
        <p:pic>
          <p:nvPicPr>
            <p:cNvPr id="22" name="Picture 14" descr="logo 1.png"/>
            <p:cNvPicPr>
              <a:picLocks noChangeAspect="1"/>
            </p:cNvPicPr>
            <p:nvPr/>
          </p:nvPicPr>
          <p:blipFill>
            <a:blip r:embed="rId6" cstate="email"/>
            <a:srcRect/>
            <a:stretch>
              <a:fillRect/>
            </a:stretch>
          </p:blipFill>
          <p:spPr bwMode="auto">
            <a:xfrm>
              <a:off x="4144205" y="5085319"/>
              <a:ext cx="166689" cy="204788"/>
            </a:xfrm>
            <a:prstGeom prst="rect">
              <a:avLst/>
            </a:prstGeom>
            <a:noFill/>
            <a:ln w="9525">
              <a:noFill/>
              <a:miter lim="800000"/>
              <a:headEnd/>
              <a:tailEnd/>
            </a:ln>
          </p:spPr>
        </p:pic>
        <p:pic>
          <p:nvPicPr>
            <p:cNvPr id="23" name="Picture 35" descr="logo 2.png"/>
            <p:cNvPicPr>
              <a:picLocks noChangeAspect="1"/>
            </p:cNvPicPr>
            <p:nvPr/>
          </p:nvPicPr>
          <p:blipFill>
            <a:blip r:embed="rId7" cstate="email"/>
            <a:srcRect/>
            <a:stretch>
              <a:fillRect/>
            </a:stretch>
          </p:blipFill>
          <p:spPr bwMode="auto">
            <a:xfrm>
              <a:off x="3931481" y="5228195"/>
              <a:ext cx="2057401" cy="461962"/>
            </a:xfrm>
            <a:prstGeom prst="rect">
              <a:avLst/>
            </a:prstGeom>
            <a:noFill/>
            <a:ln w="9525">
              <a:noFill/>
              <a:miter lim="800000"/>
              <a:headEnd/>
              <a:tailEnd/>
            </a:ln>
          </p:spPr>
        </p:pic>
        <p:pic>
          <p:nvPicPr>
            <p:cNvPr id="24" name="Picture 17" descr="logo 5.png"/>
            <p:cNvPicPr>
              <a:picLocks noChangeAspect="1"/>
            </p:cNvPicPr>
            <p:nvPr/>
          </p:nvPicPr>
          <p:blipFill>
            <a:blip r:embed="rId8"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35</a:t>
            </a:fld>
            <a:endParaRPr lang="en-US" dirty="0">
              <a:solidFill>
                <a:srgbClr val="800080"/>
              </a:solidFill>
              <a:latin typeface="Book Antiqua" pitchFamily="18" charset="0"/>
            </a:endParaRPr>
          </a:p>
        </p:txBody>
      </p:sp>
      <p:sp>
        <p:nvSpPr>
          <p:cNvPr id="64" name="TextBox 63"/>
          <p:cNvSpPr txBox="1"/>
          <p:nvPr/>
        </p:nvSpPr>
        <p:spPr>
          <a:xfrm>
            <a:off x="421955" y="508276"/>
            <a:ext cx="4127741"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latin typeface="Book Antiqua" pitchFamily="18" charset="0"/>
              </a:rPr>
              <a:t>SUCCESS STORIES</a:t>
            </a:r>
          </a:p>
        </p:txBody>
      </p:sp>
      <p:sp>
        <p:nvSpPr>
          <p:cNvPr id="12" name="Rectangle 8"/>
          <p:cNvSpPr>
            <a:spLocks noChangeArrowheads="1"/>
          </p:cNvSpPr>
          <p:nvPr/>
        </p:nvSpPr>
        <p:spPr bwMode="auto">
          <a:xfrm>
            <a:off x="2871216" y="2969721"/>
            <a:ext cx="4572000" cy="369887"/>
          </a:xfrm>
          <a:prstGeom prst="rect">
            <a:avLst/>
          </a:prstGeom>
          <a:noFill/>
          <a:ln w="9525">
            <a:noFill/>
            <a:miter lim="800000"/>
            <a:headEnd/>
            <a:tailEnd/>
          </a:ln>
        </p:spPr>
        <p:txBody>
          <a:bodyPr>
            <a:spAutoFit/>
          </a:bodyPr>
          <a:lstStyle/>
          <a:p>
            <a:endParaRPr lang="en-US" b="1" dirty="0"/>
          </a:p>
        </p:txBody>
      </p:sp>
      <p:pic>
        <p:nvPicPr>
          <p:cNvPr id="28" name="Picture 27" descr="certificate et now copy.jpg"/>
          <p:cNvPicPr>
            <a:picLocks noChangeAspect="1"/>
          </p:cNvPicPr>
          <p:nvPr/>
        </p:nvPicPr>
        <p:blipFill>
          <a:blip r:embed="rId3" cstate="print"/>
          <a:stretch>
            <a:fillRect/>
          </a:stretch>
        </p:blipFill>
        <p:spPr>
          <a:xfrm>
            <a:off x="2505568" y="2421935"/>
            <a:ext cx="4057568" cy="2868520"/>
          </a:xfrm>
          <a:prstGeom prst="rect">
            <a:avLst/>
          </a:prstGeom>
          <a:solidFill>
            <a:srgbClr val="FFFFFF">
              <a:shade val="85000"/>
            </a:srgbClr>
          </a:solidFill>
          <a:ln w="28575" cap="sq">
            <a:solidFill>
              <a:srgbClr val="000099"/>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success stories 4.png"/>
          <p:cNvPicPr>
            <a:picLocks noChangeAspect="1"/>
          </p:cNvPicPr>
          <p:nvPr/>
        </p:nvPicPr>
        <p:blipFill>
          <a:blip r:embed="rId4" cstate="print"/>
          <a:stretch>
            <a:fillRect/>
          </a:stretch>
        </p:blipFill>
        <p:spPr>
          <a:xfrm>
            <a:off x="5637880" y="4193828"/>
            <a:ext cx="3006030" cy="2021914"/>
          </a:xfrm>
          <a:prstGeom prst="rect">
            <a:avLst/>
          </a:prstGeom>
          <a:ln>
            <a:noFill/>
          </a:ln>
          <a:effectLst>
            <a:outerShdw blurRad="50800" dist="38100" dir="2700000" algn="tl" rotWithShape="0">
              <a:prstClr val="black">
                <a:alpha val="40000"/>
              </a:prstClr>
            </a:outerShdw>
          </a:effectLst>
        </p:spPr>
      </p:pic>
      <p:pic>
        <p:nvPicPr>
          <p:cNvPr id="18" name="Picture 17" descr="success stories 1.png"/>
          <p:cNvPicPr>
            <a:picLocks noChangeAspect="1"/>
          </p:cNvPicPr>
          <p:nvPr/>
        </p:nvPicPr>
        <p:blipFill>
          <a:blip r:embed="rId5" cstate="print"/>
          <a:stretch>
            <a:fillRect/>
          </a:stretch>
        </p:blipFill>
        <p:spPr>
          <a:xfrm>
            <a:off x="239485" y="1386180"/>
            <a:ext cx="2305689" cy="1988392"/>
          </a:xfrm>
          <a:prstGeom prst="rect">
            <a:avLst/>
          </a:prstGeom>
          <a:ln>
            <a:noFill/>
          </a:ln>
          <a:effectLst>
            <a:outerShdw blurRad="50800" dist="38100" dir="2700000" algn="tl" rotWithShape="0">
              <a:prstClr val="black">
                <a:alpha val="40000"/>
              </a:prstClr>
            </a:outerShdw>
          </a:effectLst>
        </p:spPr>
      </p:pic>
      <p:pic>
        <p:nvPicPr>
          <p:cNvPr id="20" name="Picture 19" descr="success stories 2.png"/>
          <p:cNvPicPr>
            <a:picLocks noChangeAspect="1"/>
          </p:cNvPicPr>
          <p:nvPr/>
        </p:nvPicPr>
        <p:blipFill>
          <a:blip r:embed="rId6" cstate="print"/>
          <a:stretch>
            <a:fillRect/>
          </a:stretch>
        </p:blipFill>
        <p:spPr>
          <a:xfrm>
            <a:off x="5953820" y="1438426"/>
            <a:ext cx="2672437" cy="1911214"/>
          </a:xfrm>
          <a:prstGeom prst="rect">
            <a:avLst/>
          </a:prstGeom>
          <a:ln>
            <a:noFill/>
          </a:ln>
          <a:effectLst>
            <a:outerShdw blurRad="50800" dist="38100" dir="2700000" algn="tl" rotWithShape="0">
              <a:prstClr val="black">
                <a:alpha val="40000"/>
              </a:prstClr>
            </a:outerShdw>
          </a:effectLst>
        </p:spPr>
      </p:pic>
      <p:pic>
        <p:nvPicPr>
          <p:cNvPr id="22" name="Picture 21" descr="success stories 3.png"/>
          <p:cNvPicPr>
            <a:picLocks noChangeAspect="1"/>
          </p:cNvPicPr>
          <p:nvPr/>
        </p:nvPicPr>
        <p:blipFill>
          <a:blip r:embed="rId7" cstate="print"/>
          <a:stretch>
            <a:fillRect/>
          </a:stretch>
        </p:blipFill>
        <p:spPr>
          <a:xfrm>
            <a:off x="416032" y="4213847"/>
            <a:ext cx="2120337" cy="2382755"/>
          </a:xfrm>
          <a:prstGeom prst="rect">
            <a:avLst/>
          </a:prstGeom>
          <a:ln>
            <a:noFill/>
          </a:ln>
          <a:effectLst>
            <a:outerShdw blurRad="50800" dist="38100" dir="2700000" algn="tl" rotWithShape="0">
              <a:prstClr val="black">
                <a:alpha val="40000"/>
              </a:prstClr>
            </a:outerShdw>
          </a:effectLst>
        </p:spPr>
      </p:pic>
      <p:grpSp>
        <p:nvGrpSpPr>
          <p:cNvPr id="15" name="Group 12"/>
          <p:cNvGrpSpPr>
            <a:grpSpLocks/>
          </p:cNvGrpSpPr>
          <p:nvPr/>
        </p:nvGrpSpPr>
        <p:grpSpPr bwMode="auto">
          <a:xfrm>
            <a:off x="7971433" y="6313715"/>
            <a:ext cx="792534" cy="337457"/>
            <a:chOff x="3815594" y="5067857"/>
            <a:chExt cx="2249487" cy="836610"/>
          </a:xfrm>
          <a:effectLst/>
        </p:grpSpPr>
        <p:pic>
          <p:nvPicPr>
            <p:cNvPr id="16" name="Picture 13" descr="logo.png"/>
            <p:cNvPicPr>
              <a:picLocks noChangeAspect="1"/>
            </p:cNvPicPr>
            <p:nvPr/>
          </p:nvPicPr>
          <p:blipFill>
            <a:blip r:embed="rId8" cstate="email"/>
            <a:srcRect/>
            <a:stretch>
              <a:fillRect/>
            </a:stretch>
          </p:blipFill>
          <p:spPr bwMode="auto">
            <a:xfrm>
              <a:off x="4055306" y="5067857"/>
              <a:ext cx="284163" cy="241299"/>
            </a:xfrm>
            <a:prstGeom prst="rect">
              <a:avLst/>
            </a:prstGeom>
            <a:noFill/>
            <a:ln w="9525">
              <a:noFill/>
              <a:miter lim="800000"/>
              <a:headEnd/>
              <a:tailEnd/>
            </a:ln>
          </p:spPr>
        </p:pic>
        <p:pic>
          <p:nvPicPr>
            <p:cNvPr id="23" name="Picture 14" descr="logo 1.png"/>
            <p:cNvPicPr>
              <a:picLocks noChangeAspect="1"/>
            </p:cNvPicPr>
            <p:nvPr/>
          </p:nvPicPr>
          <p:blipFill>
            <a:blip r:embed="rId9" cstate="email"/>
            <a:srcRect/>
            <a:stretch>
              <a:fillRect/>
            </a:stretch>
          </p:blipFill>
          <p:spPr bwMode="auto">
            <a:xfrm>
              <a:off x="4144205" y="5085319"/>
              <a:ext cx="166689" cy="204788"/>
            </a:xfrm>
            <a:prstGeom prst="rect">
              <a:avLst/>
            </a:prstGeom>
            <a:noFill/>
            <a:ln w="9525">
              <a:noFill/>
              <a:miter lim="800000"/>
              <a:headEnd/>
              <a:tailEnd/>
            </a:ln>
          </p:spPr>
        </p:pic>
        <p:pic>
          <p:nvPicPr>
            <p:cNvPr id="24" name="Picture 35" descr="logo 2.png"/>
            <p:cNvPicPr>
              <a:picLocks noChangeAspect="1"/>
            </p:cNvPicPr>
            <p:nvPr/>
          </p:nvPicPr>
          <p:blipFill>
            <a:blip r:embed="rId10" cstate="email"/>
            <a:srcRect/>
            <a:stretch>
              <a:fillRect/>
            </a:stretch>
          </p:blipFill>
          <p:spPr bwMode="auto">
            <a:xfrm>
              <a:off x="3931481" y="5228195"/>
              <a:ext cx="2057401" cy="461962"/>
            </a:xfrm>
            <a:prstGeom prst="rect">
              <a:avLst/>
            </a:prstGeom>
            <a:noFill/>
            <a:ln w="9525">
              <a:noFill/>
              <a:miter lim="800000"/>
              <a:headEnd/>
              <a:tailEnd/>
            </a:ln>
          </p:spPr>
        </p:pic>
        <p:pic>
          <p:nvPicPr>
            <p:cNvPr id="25" name="Picture 17" descr="logo 5.png"/>
            <p:cNvPicPr>
              <a:picLocks noChangeAspect="1"/>
            </p:cNvPicPr>
            <p:nvPr/>
          </p:nvPicPr>
          <p:blipFill>
            <a:blip r:embed="rId11"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36</a:t>
            </a:fld>
            <a:endParaRPr lang="en-US" dirty="0">
              <a:solidFill>
                <a:srgbClr val="800080"/>
              </a:solidFill>
              <a:latin typeface="Book Antiqua" pitchFamily="18" charset="0"/>
            </a:endParaRPr>
          </a:p>
        </p:txBody>
      </p:sp>
      <p:sp>
        <p:nvSpPr>
          <p:cNvPr id="19" name="Title 1"/>
          <p:cNvSpPr txBox="1">
            <a:spLocks/>
          </p:cNvSpPr>
          <p:nvPr/>
        </p:nvSpPr>
        <p:spPr>
          <a:xfrm>
            <a:off x="21766" y="489858"/>
            <a:ext cx="6139548" cy="584775"/>
          </a:xfrm>
          <a:prstGeom prst="rect">
            <a:avLst/>
          </a:prstGeom>
        </p:spPr>
        <p:txBody>
          <a:bodyPr wrap="square">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PRICING PLAN </a:t>
            </a:r>
            <a:r>
              <a:rPr kumimoji="0" lang="en-US" sz="24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(Single Birth)</a:t>
            </a:r>
            <a:endPar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endParaRPr>
          </a:p>
        </p:txBody>
      </p:sp>
      <p:pic>
        <p:nvPicPr>
          <p:cNvPr id="12" name="Picture 11" descr="Babycell Pricing plan Single Birth  2012 cc.jpg"/>
          <p:cNvPicPr>
            <a:picLocks noChangeAspect="1"/>
          </p:cNvPicPr>
          <p:nvPr/>
        </p:nvPicPr>
        <p:blipFill>
          <a:blip r:embed="rId3" cstate="email"/>
          <a:stretch>
            <a:fillRect/>
          </a:stretch>
        </p:blipFill>
        <p:spPr>
          <a:xfrm>
            <a:off x="1262269" y="1317171"/>
            <a:ext cx="6614256" cy="4680858"/>
          </a:xfrm>
          <a:prstGeom prst="rect">
            <a:avLst/>
          </a:prstGeom>
        </p:spPr>
      </p:pic>
      <p:grpSp>
        <p:nvGrpSpPr>
          <p:cNvPr id="16"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0"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1"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37</a:t>
            </a:fld>
            <a:endParaRPr lang="en-US" dirty="0">
              <a:solidFill>
                <a:srgbClr val="800080"/>
              </a:solidFill>
              <a:latin typeface="Book Antiqua" pitchFamily="18" charset="0"/>
            </a:endParaRPr>
          </a:p>
        </p:txBody>
      </p:sp>
      <p:sp>
        <p:nvSpPr>
          <p:cNvPr id="19" name="Title 1"/>
          <p:cNvSpPr txBox="1">
            <a:spLocks/>
          </p:cNvSpPr>
          <p:nvPr/>
        </p:nvSpPr>
        <p:spPr>
          <a:xfrm>
            <a:off x="21766" y="489858"/>
            <a:ext cx="6139548" cy="584775"/>
          </a:xfrm>
          <a:prstGeom prst="rect">
            <a:avLst/>
          </a:prstGeom>
        </p:spPr>
        <p:txBody>
          <a:bodyPr wrap="square">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PRICING PLAN </a:t>
            </a:r>
            <a:r>
              <a:rPr kumimoji="0" lang="en-US" sz="24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rPr>
              <a:t>(Twins Birth)</a:t>
            </a:r>
            <a:endPar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endParaRPr>
          </a:p>
        </p:txBody>
      </p:sp>
      <p:pic>
        <p:nvPicPr>
          <p:cNvPr id="10" name="Picture 9" descr="Babycell Pricing plan Twins Birth 2012 cc.jpg"/>
          <p:cNvPicPr>
            <a:picLocks noChangeAspect="1"/>
          </p:cNvPicPr>
          <p:nvPr/>
        </p:nvPicPr>
        <p:blipFill>
          <a:blip r:embed="rId3" cstate="email"/>
          <a:stretch>
            <a:fillRect/>
          </a:stretch>
        </p:blipFill>
        <p:spPr>
          <a:xfrm>
            <a:off x="1262742" y="1314996"/>
            <a:ext cx="6632712" cy="4693920"/>
          </a:xfrm>
          <a:prstGeom prst="rect">
            <a:avLst/>
          </a:prstGeom>
        </p:spPr>
      </p:pic>
      <p:grpSp>
        <p:nvGrpSpPr>
          <p:cNvPr id="16" name="Group 12"/>
          <p:cNvGrpSpPr>
            <a:grpSpLocks/>
          </p:cNvGrpSpPr>
          <p:nvPr/>
        </p:nvGrpSpPr>
        <p:grpSpPr bwMode="auto">
          <a:xfrm>
            <a:off x="7971433" y="6313715"/>
            <a:ext cx="792534" cy="337457"/>
            <a:chOff x="3815594" y="5067857"/>
            <a:chExt cx="2249487" cy="836610"/>
          </a:xfrm>
          <a:effectLst/>
        </p:grpSpPr>
        <p:pic>
          <p:nvPicPr>
            <p:cNvPr id="17" name="Picture 13" descr="logo.png"/>
            <p:cNvPicPr>
              <a:picLocks noChangeAspect="1"/>
            </p:cNvPicPr>
            <p:nvPr/>
          </p:nvPicPr>
          <p:blipFill>
            <a:blip r:embed="rId4" cstate="email"/>
            <a:srcRect/>
            <a:stretch>
              <a:fillRect/>
            </a:stretch>
          </p:blipFill>
          <p:spPr bwMode="auto">
            <a:xfrm>
              <a:off x="4055306" y="5067857"/>
              <a:ext cx="284163" cy="241299"/>
            </a:xfrm>
            <a:prstGeom prst="rect">
              <a:avLst/>
            </a:prstGeom>
            <a:noFill/>
            <a:ln w="9525">
              <a:noFill/>
              <a:miter lim="800000"/>
              <a:headEnd/>
              <a:tailEnd/>
            </a:ln>
          </p:spPr>
        </p:pic>
        <p:pic>
          <p:nvPicPr>
            <p:cNvPr id="18" name="Picture 14" descr="logo 1.png"/>
            <p:cNvPicPr>
              <a:picLocks noChangeAspect="1"/>
            </p:cNvPicPr>
            <p:nvPr/>
          </p:nvPicPr>
          <p:blipFill>
            <a:blip r:embed="rId5" cstate="email"/>
            <a:srcRect/>
            <a:stretch>
              <a:fillRect/>
            </a:stretch>
          </p:blipFill>
          <p:spPr bwMode="auto">
            <a:xfrm>
              <a:off x="4144205" y="5085319"/>
              <a:ext cx="166689" cy="204788"/>
            </a:xfrm>
            <a:prstGeom prst="rect">
              <a:avLst/>
            </a:prstGeom>
            <a:noFill/>
            <a:ln w="9525">
              <a:noFill/>
              <a:miter lim="800000"/>
              <a:headEnd/>
              <a:tailEnd/>
            </a:ln>
          </p:spPr>
        </p:pic>
        <p:pic>
          <p:nvPicPr>
            <p:cNvPr id="20" name="Picture 35" descr="logo 2.png"/>
            <p:cNvPicPr>
              <a:picLocks noChangeAspect="1"/>
            </p:cNvPicPr>
            <p:nvPr/>
          </p:nvPicPr>
          <p:blipFill>
            <a:blip r:embed="rId6" cstate="email"/>
            <a:srcRect/>
            <a:stretch>
              <a:fillRect/>
            </a:stretch>
          </p:blipFill>
          <p:spPr bwMode="auto">
            <a:xfrm>
              <a:off x="3931481" y="5228195"/>
              <a:ext cx="2057401" cy="461962"/>
            </a:xfrm>
            <a:prstGeom prst="rect">
              <a:avLst/>
            </a:prstGeom>
            <a:noFill/>
            <a:ln w="9525">
              <a:noFill/>
              <a:miter lim="800000"/>
              <a:headEnd/>
              <a:tailEnd/>
            </a:ln>
          </p:spPr>
        </p:pic>
        <p:pic>
          <p:nvPicPr>
            <p:cNvPr id="21" name="Picture 17" descr="logo 5.png"/>
            <p:cNvPicPr>
              <a:picLocks noChangeAspect="1"/>
            </p:cNvPicPr>
            <p:nvPr/>
          </p:nvPicPr>
          <p:blipFill>
            <a:blip r:embed="rId7"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a:xfrm>
            <a:off x="7010400" y="6356350"/>
            <a:ext cx="2133600" cy="365125"/>
          </a:xfrm>
        </p:spPr>
        <p:txBody>
          <a:bodyPr/>
          <a:lstStyle/>
          <a:p>
            <a:fld id="{0CC4E4CD-06FE-420B-A01E-39A89C09578D}" type="slidenum">
              <a:rPr lang="en-US" smtClean="0">
                <a:solidFill>
                  <a:srgbClr val="800080"/>
                </a:solidFill>
                <a:latin typeface="Book Antiqua" pitchFamily="18" charset="0"/>
              </a:rPr>
              <a:pPr/>
              <a:t>38</a:t>
            </a:fld>
            <a:endParaRPr lang="en-US" dirty="0">
              <a:solidFill>
                <a:srgbClr val="800080"/>
              </a:solidFill>
              <a:latin typeface="Book Antiqua" pitchFamily="18" charset="0"/>
            </a:endParaRPr>
          </a:p>
        </p:txBody>
      </p:sp>
      <p:sp>
        <p:nvSpPr>
          <p:cNvPr id="19" name="Title 1"/>
          <p:cNvSpPr txBox="1">
            <a:spLocks/>
          </p:cNvSpPr>
          <p:nvPr/>
        </p:nvSpPr>
        <p:spPr>
          <a:xfrm>
            <a:off x="576937" y="555174"/>
            <a:ext cx="4386948" cy="523220"/>
          </a:xfrm>
          <a:prstGeom prst="rect">
            <a:avLst/>
          </a:prstGeom>
        </p:spPr>
        <p:txBody>
          <a:bodyPr wrap="square">
            <a:spAutoFit/>
          </a:bodyPr>
          <a:lstStyle/>
          <a:p>
            <a:pPr lvl="0">
              <a:spcBef>
                <a:spcPct val="0"/>
              </a:spcBef>
              <a:defRPr/>
            </a:pPr>
            <a:r>
              <a:rPr lang="en-US" sz="2800" b="1" dirty="0" smtClean="0">
                <a:solidFill>
                  <a:schemeClr val="bg1"/>
                </a:solidFill>
                <a:effectLst>
                  <a:outerShdw blurRad="38100" dist="38100" dir="2700000" algn="tl">
                    <a:srgbClr val="000000">
                      <a:alpha val="43137"/>
                    </a:srgbClr>
                  </a:outerShdw>
                </a:effectLst>
                <a:latin typeface="Book Antiqua" pitchFamily="18" charset="0"/>
              </a:rPr>
              <a:t>CONNECT WITH US</a:t>
            </a:r>
            <a:endParaRPr kumimoji="0" lang="en-US" sz="28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Book Antiqua" pitchFamily="18" charset="0"/>
              <a:ea typeface="+mj-ea"/>
              <a:cs typeface="+mj-cs"/>
            </a:endParaRPr>
          </a:p>
        </p:txBody>
      </p:sp>
      <p:sp>
        <p:nvSpPr>
          <p:cNvPr id="78" name="Rounded Rectangle 77"/>
          <p:cNvSpPr/>
          <p:nvPr/>
        </p:nvSpPr>
        <p:spPr>
          <a:xfrm>
            <a:off x="1403359" y="3033446"/>
            <a:ext cx="1458597" cy="289441"/>
          </a:xfrm>
          <a:prstGeom prst="roundRect">
            <a:avLst/>
          </a:prstGeom>
        </p:spPr>
        <p:style>
          <a:lnRef idx="2">
            <a:schemeClr val="accent4"/>
          </a:lnRef>
          <a:fillRef idx="1">
            <a:schemeClr val="lt1"/>
          </a:fillRef>
          <a:effectRef idx="0">
            <a:schemeClr val="accent4"/>
          </a:effectRef>
          <a:fontRef idx="minor">
            <a:schemeClr val="dk1"/>
          </a:fontRef>
        </p:style>
        <p:txBody>
          <a:bodyPr wrap="none" anchor="ctr">
            <a:spAutoFit/>
          </a:bodyPr>
          <a:lstStyle/>
          <a:p>
            <a:r>
              <a:rPr lang="en-US" sz="1100" dirty="0" smtClean="0">
                <a:latin typeface="Book Antiqua" pitchFamily="18" charset="0"/>
              </a:rPr>
              <a:t>FB/Weekly updates</a:t>
            </a:r>
            <a:endParaRPr lang="en-US" sz="1100" dirty="0">
              <a:latin typeface="Book Antiqua" pitchFamily="18" charset="0"/>
            </a:endParaRPr>
          </a:p>
        </p:txBody>
      </p:sp>
      <p:sp>
        <p:nvSpPr>
          <p:cNvPr id="79" name="Rounded Rectangle 78"/>
          <p:cNvSpPr/>
          <p:nvPr/>
        </p:nvSpPr>
        <p:spPr>
          <a:xfrm>
            <a:off x="3845045" y="3008130"/>
            <a:ext cx="1132695" cy="289441"/>
          </a:xfrm>
          <a:prstGeom prst="roundRect">
            <a:avLst/>
          </a:prstGeom>
        </p:spPr>
        <p:style>
          <a:lnRef idx="2">
            <a:schemeClr val="accent4"/>
          </a:lnRef>
          <a:fillRef idx="1">
            <a:schemeClr val="lt1"/>
          </a:fillRef>
          <a:effectRef idx="0">
            <a:schemeClr val="accent4"/>
          </a:effectRef>
          <a:fontRef idx="minor">
            <a:schemeClr val="dk1"/>
          </a:fontRef>
        </p:style>
        <p:txBody>
          <a:bodyPr wrap="none" anchor="ctr">
            <a:spAutoFit/>
          </a:bodyPr>
          <a:lstStyle/>
          <a:p>
            <a:r>
              <a:rPr lang="en-US" sz="1100" dirty="0" smtClean="0">
                <a:latin typeface="Book Antiqua" pitchFamily="18" charset="0"/>
              </a:rPr>
              <a:t>Success Stories</a:t>
            </a:r>
            <a:endParaRPr lang="en-US" sz="1100" dirty="0">
              <a:latin typeface="Book Antiqua" pitchFamily="18" charset="0"/>
            </a:endParaRPr>
          </a:p>
        </p:txBody>
      </p:sp>
      <p:sp>
        <p:nvSpPr>
          <p:cNvPr id="80" name="Rounded Rectangle 79"/>
          <p:cNvSpPr/>
          <p:nvPr/>
        </p:nvSpPr>
        <p:spPr>
          <a:xfrm>
            <a:off x="6033725" y="5163492"/>
            <a:ext cx="1258514" cy="289441"/>
          </a:xfrm>
          <a:prstGeom prst="roundRect">
            <a:avLst/>
          </a:prstGeom>
        </p:spPr>
        <p:style>
          <a:lnRef idx="2">
            <a:schemeClr val="accent4"/>
          </a:lnRef>
          <a:fillRef idx="1">
            <a:schemeClr val="lt1"/>
          </a:fillRef>
          <a:effectRef idx="0">
            <a:schemeClr val="accent4"/>
          </a:effectRef>
          <a:fontRef idx="minor">
            <a:schemeClr val="dk1"/>
          </a:fontRef>
        </p:style>
        <p:txBody>
          <a:bodyPr wrap="none" anchor="ctr">
            <a:spAutoFit/>
          </a:bodyPr>
          <a:lstStyle/>
          <a:p>
            <a:r>
              <a:rPr lang="en-US" sz="1100" dirty="0" smtClean="0">
                <a:latin typeface="Book Antiqua" pitchFamily="18" charset="0"/>
              </a:rPr>
              <a:t>Yearly Greetings</a:t>
            </a:r>
            <a:endParaRPr lang="en-US" sz="1100" dirty="0">
              <a:latin typeface="Book Antiqua" pitchFamily="18" charset="0"/>
            </a:endParaRPr>
          </a:p>
        </p:txBody>
      </p:sp>
      <p:sp>
        <p:nvSpPr>
          <p:cNvPr id="82" name="Rounded Rectangle 81"/>
          <p:cNvSpPr/>
          <p:nvPr/>
        </p:nvSpPr>
        <p:spPr>
          <a:xfrm>
            <a:off x="3701363" y="5162478"/>
            <a:ext cx="1528194" cy="289441"/>
          </a:xfrm>
          <a:prstGeom prst="roundRect">
            <a:avLst/>
          </a:prstGeom>
        </p:spPr>
        <p:style>
          <a:lnRef idx="2">
            <a:schemeClr val="accent4"/>
          </a:lnRef>
          <a:fillRef idx="1">
            <a:schemeClr val="lt1"/>
          </a:fillRef>
          <a:effectRef idx="0">
            <a:schemeClr val="accent4"/>
          </a:effectRef>
          <a:fontRef idx="minor">
            <a:schemeClr val="dk1"/>
          </a:fontRef>
        </p:style>
        <p:txBody>
          <a:bodyPr wrap="none" anchor="ctr">
            <a:spAutoFit/>
          </a:bodyPr>
          <a:lstStyle/>
          <a:p>
            <a:r>
              <a:rPr lang="en-US" sz="1100" dirty="0" smtClean="0">
                <a:latin typeface="Book Antiqua" pitchFamily="18" charset="0"/>
              </a:rPr>
              <a:t>Lab Visit at Lonavala</a:t>
            </a:r>
            <a:endParaRPr lang="en-US" sz="1100" dirty="0">
              <a:latin typeface="Book Antiqua" pitchFamily="18" charset="0"/>
            </a:endParaRPr>
          </a:p>
        </p:txBody>
      </p:sp>
      <p:sp>
        <p:nvSpPr>
          <p:cNvPr id="130" name="Rounded Rectangle 129"/>
          <p:cNvSpPr/>
          <p:nvPr/>
        </p:nvSpPr>
        <p:spPr>
          <a:xfrm>
            <a:off x="1421883" y="1767401"/>
            <a:ext cx="1540533" cy="1068989"/>
          </a:xfrm>
          <a:prstGeom prst="roundRect">
            <a:avLst/>
          </a:prstGeom>
          <a:blipFill dpi="0" rotWithShape="1">
            <a:blip r:embed="rId3" cstate="print"/>
            <a:srcRect/>
            <a:stretch>
              <a:fillRect l="1000" t="3000" r="-1000" b="-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sp>
        <p:nvSpPr>
          <p:cNvPr id="132" name="Rounded Rectangle 131"/>
          <p:cNvSpPr/>
          <p:nvPr/>
        </p:nvSpPr>
        <p:spPr>
          <a:xfrm>
            <a:off x="3657540" y="1778133"/>
            <a:ext cx="1540533" cy="1068989"/>
          </a:xfrm>
          <a:prstGeom prst="roundRect">
            <a:avLst/>
          </a:prstGeom>
          <a:blipFill dpi="0" rotWithShape="1">
            <a:blip r:embed="rId4" cstate="print"/>
            <a:srcRect/>
            <a:stretch>
              <a:fillRect l="8000" t="1000" r="16000" b="-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sp>
        <p:nvSpPr>
          <p:cNvPr id="134" name="Rounded Rectangle 133"/>
          <p:cNvSpPr/>
          <p:nvPr/>
        </p:nvSpPr>
        <p:spPr>
          <a:xfrm>
            <a:off x="5925167" y="3900837"/>
            <a:ext cx="1540533" cy="1068989"/>
          </a:xfrm>
          <a:prstGeom prst="roundRect">
            <a:avLst/>
          </a:prstGeom>
          <a:blipFill dpi="0" rotWithShape="1">
            <a:blip r:embed="rId5" cstate="print"/>
            <a:srcRect/>
            <a:stretch>
              <a:fillRect l="-3000" t="-3000" r="-2000" b="-43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sp>
        <p:nvSpPr>
          <p:cNvPr id="136" name="Rounded Rectangle 135"/>
          <p:cNvSpPr/>
          <p:nvPr/>
        </p:nvSpPr>
        <p:spPr>
          <a:xfrm>
            <a:off x="3664340" y="3900837"/>
            <a:ext cx="1540533" cy="1068989"/>
          </a:xfrm>
          <a:prstGeom prst="roundRect">
            <a:avLst/>
          </a:prstGeom>
          <a:blipFill dpi="0" rotWithShape="1">
            <a:blip r:embed="rId6" cstate="print"/>
            <a:srcRect/>
            <a:stretch>
              <a:fillRect l="2000" t="-2000" r="1000" b="-1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sp>
        <p:nvSpPr>
          <p:cNvPr id="138" name="Rounded Rectangle 137"/>
          <p:cNvSpPr/>
          <p:nvPr/>
        </p:nvSpPr>
        <p:spPr>
          <a:xfrm>
            <a:off x="5888352" y="1796145"/>
            <a:ext cx="1540533" cy="1034142"/>
          </a:xfrm>
          <a:prstGeom prst="roundRect">
            <a:avLst/>
          </a:prstGeom>
          <a:blipFill dpi="0" rotWithShape="1">
            <a:blip r:embed="rId7" cstate="print"/>
            <a:srcRect/>
            <a:stretch>
              <a:fillRect l="1000" t="-26000" r="1000" b="-27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cxnSp>
        <p:nvCxnSpPr>
          <p:cNvPr id="145" name="Straight Arrow Connector 144"/>
          <p:cNvCxnSpPr/>
          <p:nvPr/>
        </p:nvCxnSpPr>
        <p:spPr>
          <a:xfrm>
            <a:off x="3123085" y="2406734"/>
            <a:ext cx="27907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146" name="Straight Arrow Connector 145"/>
          <p:cNvCxnSpPr/>
          <p:nvPr/>
        </p:nvCxnSpPr>
        <p:spPr>
          <a:xfrm>
            <a:off x="5384347" y="2442356"/>
            <a:ext cx="27907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170" name="Straight Arrow Connector 169"/>
          <p:cNvCxnSpPr/>
          <p:nvPr/>
        </p:nvCxnSpPr>
        <p:spPr>
          <a:xfrm flipH="1">
            <a:off x="5355832" y="4537164"/>
            <a:ext cx="24765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41" name="Straight Arrow Connector 40"/>
          <p:cNvCxnSpPr/>
          <p:nvPr/>
        </p:nvCxnSpPr>
        <p:spPr>
          <a:xfrm flipH="1">
            <a:off x="3069832" y="4546689"/>
            <a:ext cx="247650"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46" name="Straight Arrow Connector 45"/>
          <p:cNvCxnSpPr/>
          <p:nvPr/>
        </p:nvCxnSpPr>
        <p:spPr>
          <a:xfrm>
            <a:off x="6570888" y="3396346"/>
            <a:ext cx="0" cy="424542"/>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sp>
        <p:nvSpPr>
          <p:cNvPr id="49" name="Rounded Rectangle 48"/>
          <p:cNvSpPr/>
          <p:nvPr/>
        </p:nvSpPr>
        <p:spPr>
          <a:xfrm>
            <a:off x="759400" y="3900837"/>
            <a:ext cx="2159473" cy="1498477"/>
          </a:xfrm>
          <a:prstGeom prst="roundRect">
            <a:avLst/>
          </a:prstGeom>
          <a:blipFill dpi="0" rotWithShape="1">
            <a:blip r:embed="rId8" cstate="print"/>
            <a:srcRect/>
            <a:stretch>
              <a:fillRect l="2000" t="-2000" r="1000" b="-11000"/>
            </a:stretch>
          </a:blipFill>
          <a:ln w="28575"/>
        </p:spPr>
        <p:style>
          <a:lnRef idx="2">
            <a:schemeClr val="accent4"/>
          </a:lnRef>
          <a:fillRef idx="1">
            <a:schemeClr val="lt1"/>
          </a:fillRef>
          <a:effectRef idx="0">
            <a:schemeClr val="accent4"/>
          </a:effectRef>
          <a:fontRef idx="minor">
            <a:schemeClr val="dk1"/>
          </a:fontRef>
        </p:style>
        <p:txBody>
          <a:bodyPr spcFirstLastPara="0" vert="horz" wrap="square" lIns="263144" tIns="263144" rIns="263144" bIns="263144" numCol="1" spcCol="1270" anchor="ctr" anchorCtr="0">
            <a:noAutofit/>
          </a:bodyPr>
          <a:lstStyle/>
          <a:p>
            <a:pPr lvl="0" algn="ctr" defTabSz="1644650">
              <a:lnSpc>
                <a:spcPct val="90000"/>
              </a:lnSpc>
              <a:spcBef>
                <a:spcPct val="0"/>
              </a:spcBef>
              <a:spcAft>
                <a:spcPct val="35000"/>
              </a:spcAft>
            </a:pPr>
            <a:endParaRPr lang="en-US" sz="3700" kern="1200" dirty="0"/>
          </a:p>
        </p:txBody>
      </p:sp>
      <p:sp>
        <p:nvSpPr>
          <p:cNvPr id="50" name="Rounded Rectangle 49"/>
          <p:cNvSpPr/>
          <p:nvPr/>
        </p:nvSpPr>
        <p:spPr>
          <a:xfrm>
            <a:off x="827532" y="5504264"/>
            <a:ext cx="1948323" cy="476726"/>
          </a:xfrm>
          <a:prstGeom prst="roundRect">
            <a:avLst/>
          </a:prstGeom>
        </p:spPr>
        <p:style>
          <a:lnRef idx="2">
            <a:schemeClr val="accent4"/>
          </a:lnRef>
          <a:fillRef idx="1">
            <a:schemeClr val="lt1"/>
          </a:fillRef>
          <a:effectRef idx="0">
            <a:schemeClr val="accent4"/>
          </a:effectRef>
          <a:fontRef idx="minor">
            <a:schemeClr val="dk1"/>
          </a:fontRef>
        </p:style>
        <p:txBody>
          <a:bodyPr wrap="square" anchor="ctr">
            <a:spAutoFit/>
          </a:bodyPr>
          <a:lstStyle/>
          <a:p>
            <a:pPr algn="ctr"/>
            <a:r>
              <a:rPr lang="en-US" sz="1100" dirty="0" smtClean="0">
                <a:latin typeface="Book Antiqua" pitchFamily="18" charset="0"/>
              </a:rPr>
              <a:t>Refer a friend for financial benefit</a:t>
            </a:r>
            <a:endParaRPr lang="en-US" sz="1100" dirty="0">
              <a:latin typeface="Book Antiqua" pitchFamily="18" charset="0"/>
            </a:endParaRPr>
          </a:p>
        </p:txBody>
      </p:sp>
      <p:sp>
        <p:nvSpPr>
          <p:cNvPr id="52" name="Rounded Rectangle 51"/>
          <p:cNvSpPr/>
          <p:nvPr/>
        </p:nvSpPr>
        <p:spPr>
          <a:xfrm>
            <a:off x="5902437" y="3008130"/>
            <a:ext cx="1863224" cy="289441"/>
          </a:xfrm>
          <a:prstGeom prst="roundRect">
            <a:avLst/>
          </a:prstGeom>
        </p:spPr>
        <p:style>
          <a:lnRef idx="2">
            <a:schemeClr val="accent4"/>
          </a:lnRef>
          <a:fillRef idx="1">
            <a:schemeClr val="lt1"/>
          </a:fillRef>
          <a:effectRef idx="0">
            <a:schemeClr val="accent4"/>
          </a:effectRef>
          <a:fontRef idx="minor">
            <a:schemeClr val="dk1"/>
          </a:fontRef>
        </p:style>
        <p:txBody>
          <a:bodyPr wrap="none" anchor="ctr">
            <a:spAutoFit/>
          </a:bodyPr>
          <a:lstStyle/>
          <a:p>
            <a:r>
              <a:rPr lang="en-US" sz="1100" dirty="0" smtClean="0">
                <a:latin typeface="Book Antiqua" pitchFamily="18" charset="0"/>
              </a:rPr>
              <a:t>Meet our top management</a:t>
            </a:r>
            <a:endParaRPr lang="en-US" sz="1100" dirty="0">
              <a:latin typeface="Book Antiqua" pitchFamily="18" charset="0"/>
            </a:endParaRPr>
          </a:p>
        </p:txBody>
      </p:sp>
      <p:grpSp>
        <p:nvGrpSpPr>
          <p:cNvPr id="27" name="Group 12"/>
          <p:cNvGrpSpPr>
            <a:grpSpLocks/>
          </p:cNvGrpSpPr>
          <p:nvPr/>
        </p:nvGrpSpPr>
        <p:grpSpPr bwMode="auto">
          <a:xfrm>
            <a:off x="7971433" y="6313715"/>
            <a:ext cx="792534" cy="337457"/>
            <a:chOff x="3815594" y="5067857"/>
            <a:chExt cx="2249487" cy="836610"/>
          </a:xfrm>
          <a:effectLst/>
        </p:grpSpPr>
        <p:pic>
          <p:nvPicPr>
            <p:cNvPr id="28" name="Picture 13" descr="logo.png"/>
            <p:cNvPicPr>
              <a:picLocks noChangeAspect="1"/>
            </p:cNvPicPr>
            <p:nvPr/>
          </p:nvPicPr>
          <p:blipFill>
            <a:blip r:embed="rId9" cstate="email"/>
            <a:srcRect/>
            <a:stretch>
              <a:fillRect/>
            </a:stretch>
          </p:blipFill>
          <p:spPr bwMode="auto">
            <a:xfrm>
              <a:off x="4055306" y="5067857"/>
              <a:ext cx="284163" cy="241299"/>
            </a:xfrm>
            <a:prstGeom prst="rect">
              <a:avLst/>
            </a:prstGeom>
            <a:noFill/>
            <a:ln w="9525">
              <a:noFill/>
              <a:miter lim="800000"/>
              <a:headEnd/>
              <a:tailEnd/>
            </a:ln>
          </p:spPr>
        </p:pic>
        <p:pic>
          <p:nvPicPr>
            <p:cNvPr id="30" name="Picture 14" descr="logo 1.png"/>
            <p:cNvPicPr>
              <a:picLocks noChangeAspect="1"/>
            </p:cNvPicPr>
            <p:nvPr/>
          </p:nvPicPr>
          <p:blipFill>
            <a:blip r:embed="rId10" cstate="email"/>
            <a:srcRect/>
            <a:stretch>
              <a:fillRect/>
            </a:stretch>
          </p:blipFill>
          <p:spPr bwMode="auto">
            <a:xfrm>
              <a:off x="4144205" y="5085319"/>
              <a:ext cx="166689" cy="204788"/>
            </a:xfrm>
            <a:prstGeom prst="rect">
              <a:avLst/>
            </a:prstGeom>
            <a:noFill/>
            <a:ln w="9525">
              <a:noFill/>
              <a:miter lim="800000"/>
              <a:headEnd/>
              <a:tailEnd/>
            </a:ln>
          </p:spPr>
        </p:pic>
        <p:pic>
          <p:nvPicPr>
            <p:cNvPr id="31" name="Picture 35" descr="logo 2.png"/>
            <p:cNvPicPr>
              <a:picLocks noChangeAspect="1"/>
            </p:cNvPicPr>
            <p:nvPr/>
          </p:nvPicPr>
          <p:blipFill>
            <a:blip r:embed="rId11" cstate="email"/>
            <a:srcRect/>
            <a:stretch>
              <a:fillRect/>
            </a:stretch>
          </p:blipFill>
          <p:spPr bwMode="auto">
            <a:xfrm>
              <a:off x="3931481" y="5228195"/>
              <a:ext cx="2057401" cy="461962"/>
            </a:xfrm>
            <a:prstGeom prst="rect">
              <a:avLst/>
            </a:prstGeom>
            <a:noFill/>
            <a:ln w="9525">
              <a:noFill/>
              <a:miter lim="800000"/>
              <a:headEnd/>
              <a:tailEnd/>
            </a:ln>
          </p:spPr>
        </p:pic>
        <p:pic>
          <p:nvPicPr>
            <p:cNvPr id="32" name="Picture 17" descr="logo 5.png"/>
            <p:cNvPicPr>
              <a:picLocks noChangeAspect="1"/>
            </p:cNvPicPr>
            <p:nvPr/>
          </p:nvPicPr>
          <p:blipFill>
            <a:blip r:embed="rId12" cstate="email"/>
            <a:srcRect/>
            <a:stretch>
              <a:fillRect/>
            </a:stretch>
          </p:blipFill>
          <p:spPr bwMode="auto">
            <a:xfrm>
              <a:off x="3815594" y="5756830"/>
              <a:ext cx="2249487" cy="147637"/>
            </a:xfrm>
            <a:prstGeom prst="rect">
              <a:avLst/>
            </a:prstGeom>
            <a:noFill/>
            <a:ln w="9525">
              <a:noFill/>
              <a:miter lim="800000"/>
              <a:headEnd/>
              <a:tailEnd/>
            </a:ln>
          </p:spPr>
        </p:pic>
      </p:grpSp>
    </p:spTree>
  </p:cSld>
  <p:clrMapOvr>
    <a:masterClrMapping/>
  </p:clrMapOvr>
  <p:transition spd="slow"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960666" y="5954487"/>
            <a:ext cx="5222669" cy="340519"/>
          </a:xfrm>
          <a:prstGeom prst="round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400" b="1" dirty="0" smtClean="0">
                <a:ln w="1905"/>
                <a:solidFill>
                  <a:srgbClr val="800080"/>
                </a:solidFill>
                <a:effectLst>
                  <a:innerShdw blurRad="69850" dist="43180" dir="5400000">
                    <a:srgbClr val="000000">
                      <a:alpha val="65000"/>
                    </a:srgbClr>
                  </a:innerShdw>
                </a:effectLst>
                <a:latin typeface="Book Antiqua" pitchFamily="18" charset="0"/>
              </a:rPr>
              <a:t>www.babycell.in |info@babycell.in |Toll Free- 1800-209-0309</a:t>
            </a:r>
            <a:endParaRPr lang="en-US" sz="1400" b="1" dirty="0">
              <a:ln w="1905"/>
              <a:solidFill>
                <a:srgbClr val="800080"/>
              </a:solidFill>
              <a:effectLst>
                <a:innerShdw blurRad="69850" dist="43180" dir="5400000">
                  <a:srgbClr val="000000">
                    <a:alpha val="65000"/>
                  </a:srgbClr>
                </a:innerShdw>
              </a:effectLst>
              <a:latin typeface="Book Antiqua" pitchFamily="18" charset="0"/>
            </a:endParaRPr>
          </a:p>
        </p:txBody>
      </p:sp>
      <p:grpSp>
        <p:nvGrpSpPr>
          <p:cNvPr id="5" name="Group 12"/>
          <p:cNvGrpSpPr>
            <a:grpSpLocks/>
          </p:cNvGrpSpPr>
          <p:nvPr/>
        </p:nvGrpSpPr>
        <p:grpSpPr bwMode="auto">
          <a:xfrm>
            <a:off x="2980176" y="2642448"/>
            <a:ext cx="3183648" cy="1137876"/>
            <a:chOff x="3815594" y="5067857"/>
            <a:chExt cx="2249487" cy="836610"/>
          </a:xfrm>
          <a:effectLst/>
        </p:grpSpPr>
        <p:pic>
          <p:nvPicPr>
            <p:cNvPr id="6" name="Picture 13" descr="logo.png"/>
            <p:cNvPicPr>
              <a:picLocks noChangeAspect="1"/>
            </p:cNvPicPr>
            <p:nvPr/>
          </p:nvPicPr>
          <p:blipFill>
            <a:blip r:embed="rId3" cstate="email"/>
            <a:srcRect/>
            <a:stretch>
              <a:fillRect/>
            </a:stretch>
          </p:blipFill>
          <p:spPr bwMode="auto">
            <a:xfrm>
              <a:off x="4055306" y="5067857"/>
              <a:ext cx="284163" cy="241299"/>
            </a:xfrm>
            <a:prstGeom prst="rect">
              <a:avLst/>
            </a:prstGeom>
            <a:noFill/>
            <a:ln w="9525">
              <a:noFill/>
              <a:miter lim="800000"/>
              <a:headEnd/>
              <a:tailEnd/>
            </a:ln>
          </p:spPr>
        </p:pic>
        <p:pic>
          <p:nvPicPr>
            <p:cNvPr id="7" name="Picture 14" descr="logo 1.png"/>
            <p:cNvPicPr>
              <a:picLocks noChangeAspect="1"/>
            </p:cNvPicPr>
            <p:nvPr/>
          </p:nvPicPr>
          <p:blipFill>
            <a:blip r:embed="rId4" cstate="email"/>
            <a:srcRect/>
            <a:stretch>
              <a:fillRect/>
            </a:stretch>
          </p:blipFill>
          <p:spPr bwMode="auto">
            <a:xfrm>
              <a:off x="4144205" y="5085319"/>
              <a:ext cx="166689" cy="204788"/>
            </a:xfrm>
            <a:prstGeom prst="rect">
              <a:avLst/>
            </a:prstGeom>
            <a:noFill/>
            <a:ln w="9525">
              <a:noFill/>
              <a:miter lim="800000"/>
              <a:headEnd/>
              <a:tailEnd/>
            </a:ln>
          </p:spPr>
        </p:pic>
        <p:pic>
          <p:nvPicPr>
            <p:cNvPr id="8" name="Picture 35" descr="logo 2.png"/>
            <p:cNvPicPr>
              <a:picLocks noChangeAspect="1"/>
            </p:cNvPicPr>
            <p:nvPr/>
          </p:nvPicPr>
          <p:blipFill>
            <a:blip r:embed="rId5" cstate="email"/>
            <a:srcRect/>
            <a:stretch>
              <a:fillRect/>
            </a:stretch>
          </p:blipFill>
          <p:spPr bwMode="auto">
            <a:xfrm>
              <a:off x="3931481" y="5228195"/>
              <a:ext cx="2057401" cy="461962"/>
            </a:xfrm>
            <a:prstGeom prst="rect">
              <a:avLst/>
            </a:prstGeom>
            <a:noFill/>
            <a:ln w="9525">
              <a:noFill/>
              <a:miter lim="800000"/>
              <a:headEnd/>
              <a:tailEnd/>
            </a:ln>
          </p:spPr>
        </p:pic>
        <p:pic>
          <p:nvPicPr>
            <p:cNvPr id="9" name="Picture 17" descr="logo 5.png"/>
            <p:cNvPicPr>
              <a:picLocks noChangeAspect="1"/>
            </p:cNvPicPr>
            <p:nvPr/>
          </p:nvPicPr>
          <p:blipFill>
            <a:blip r:embed="rId6" cstate="email"/>
            <a:srcRect/>
            <a:stretch>
              <a:fillRect/>
            </a:stretch>
          </p:blipFill>
          <p:spPr bwMode="auto">
            <a:xfrm>
              <a:off x="3815594" y="5756830"/>
              <a:ext cx="2249487" cy="147637"/>
            </a:xfrm>
            <a:prstGeom prst="rect">
              <a:avLst/>
            </a:prstGeom>
            <a:noFill/>
            <a:ln w="9525">
              <a:noFill/>
              <a:miter lim="800000"/>
              <a:headEnd/>
              <a:tailEnd/>
            </a:ln>
          </p:spPr>
        </p:pic>
      </p:grpSp>
      <p:sp>
        <p:nvSpPr>
          <p:cNvPr id="18" name="Rectangle 17"/>
          <p:cNvSpPr/>
          <p:nvPr/>
        </p:nvSpPr>
        <p:spPr>
          <a:xfrm>
            <a:off x="1666999" y="4087724"/>
            <a:ext cx="5810003" cy="738664"/>
          </a:xfrm>
          <a:prstGeom prst="rect">
            <a:avLst/>
          </a:prstGeom>
        </p:spPr>
        <p:txBody>
          <a:bodyPr wrap="square" lIns="0" tIns="0" rIns="0" bIns="0">
            <a:spAutoFit/>
          </a:bodyPr>
          <a:lstStyle/>
          <a:p>
            <a:pPr algn="ctr"/>
            <a:r>
              <a:rPr lang="en-US" sz="1200" dirty="0" smtClean="0">
                <a:latin typeface="Book Antiqua" pitchFamily="18" charset="0"/>
              </a:rPr>
              <a:t>2-ABC, Acme Plaza, 2nd Floor, Andheri-Kurla Road,</a:t>
            </a:r>
          </a:p>
          <a:p>
            <a:pPr algn="ctr"/>
            <a:r>
              <a:rPr lang="en-US" sz="1200" dirty="0" smtClean="0">
                <a:latin typeface="Book Antiqua" pitchFamily="18" charset="0"/>
              </a:rPr>
              <a:t>Andheri (E), Mumbai- 400 059</a:t>
            </a:r>
          </a:p>
          <a:p>
            <a:pPr algn="ctr"/>
            <a:r>
              <a:rPr lang="en-US" sz="1200" dirty="0" smtClean="0">
                <a:latin typeface="Book Antiqua" pitchFamily="18" charset="0"/>
              </a:rPr>
              <a:t>Tel.: 91-22-67330300 | Fax: 91-22-28390556 </a:t>
            </a:r>
          </a:p>
          <a:p>
            <a:pPr algn="ctr"/>
            <a:r>
              <a:rPr lang="en-US" sz="1200" b="1" dirty="0" smtClean="0">
                <a:latin typeface="Book Antiqua" pitchFamily="18" charset="0"/>
              </a:rPr>
              <a:t>Lab: </a:t>
            </a:r>
            <a:r>
              <a:rPr lang="en-US" sz="1200" dirty="0" smtClean="0">
                <a:latin typeface="Book Antiqua" pitchFamily="18" charset="0"/>
              </a:rPr>
              <a:t>22, Shah Industrial Estate, Nagargaon, Dist.: Pune, Lonavala – 410 401 </a:t>
            </a:r>
          </a:p>
        </p:txBody>
      </p:sp>
      <p:pic>
        <p:nvPicPr>
          <p:cNvPr id="12" name="Picture 11" descr="thank-you-flowers11.jpg"/>
          <p:cNvPicPr>
            <a:picLocks noChangeAspect="1"/>
          </p:cNvPicPr>
          <p:nvPr/>
        </p:nvPicPr>
        <p:blipFill>
          <a:blip r:embed="rId7" cstate="print">
            <a:clrChange>
              <a:clrFrom>
                <a:srgbClr val="FFFFFF"/>
              </a:clrFrom>
              <a:clrTo>
                <a:srgbClr val="FFFFFF">
                  <a:alpha val="0"/>
                </a:srgbClr>
              </a:clrTo>
            </a:clrChange>
          </a:blip>
          <a:stretch>
            <a:fillRect/>
          </a:stretch>
        </p:blipFill>
        <p:spPr>
          <a:xfrm>
            <a:off x="3190194" y="598714"/>
            <a:ext cx="2524128" cy="2209802"/>
          </a:xfrm>
          <a:prstGeom prst="rect">
            <a:avLst/>
          </a:prstGeom>
        </p:spPr>
      </p:pic>
      <p:sp>
        <p:nvSpPr>
          <p:cNvPr id="10" name="Rounded Rectangle 9"/>
          <p:cNvSpPr/>
          <p:nvPr/>
        </p:nvSpPr>
        <p:spPr>
          <a:xfrm>
            <a:off x="2079171" y="5007429"/>
            <a:ext cx="4898572" cy="751114"/>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dirty="0"/>
          </a:p>
        </p:txBody>
      </p:sp>
      <p:sp>
        <p:nvSpPr>
          <p:cNvPr id="13" name="TextBox 12"/>
          <p:cNvSpPr txBox="1"/>
          <p:nvPr/>
        </p:nvSpPr>
        <p:spPr>
          <a:xfrm>
            <a:off x="2329542" y="5094515"/>
            <a:ext cx="4452261" cy="600164"/>
          </a:xfrm>
          <a:prstGeom prst="rect">
            <a:avLst/>
          </a:prstGeom>
          <a:noFill/>
        </p:spPr>
        <p:txBody>
          <a:bodyPr wrap="square" rtlCol="0">
            <a:spAutoFit/>
          </a:bodyPr>
          <a:lstStyle/>
          <a:p>
            <a:pPr defTabSz="403225"/>
            <a:r>
              <a:rPr lang="en-US" sz="1100" b="1" dirty="0" smtClean="0">
                <a:latin typeface="Book Antiqua" pitchFamily="18" charset="0"/>
              </a:rPr>
              <a:t>East Zone    : +91-9836623554 	      West Zone   : +91-9930805950</a:t>
            </a:r>
          </a:p>
          <a:p>
            <a:endParaRPr lang="en-US" sz="1100" b="1" dirty="0" smtClean="0">
              <a:latin typeface="Book Antiqua" pitchFamily="18" charset="0"/>
            </a:endParaRPr>
          </a:p>
          <a:p>
            <a:pPr defTabSz="119063"/>
            <a:r>
              <a:rPr lang="en-US" sz="1100" b="1" dirty="0" smtClean="0">
                <a:latin typeface="Book Antiqua" pitchFamily="18" charset="0"/>
              </a:rPr>
              <a:t>North Zone : +91-9560097933            South Zone : +91-7829000557</a:t>
            </a:r>
            <a:endParaRPr lang="en-US" sz="1100" b="1" dirty="0">
              <a:latin typeface="Book Antiqua" pitchFamily="18" charset="0"/>
            </a:endParaRPr>
          </a:p>
        </p:txBody>
      </p:sp>
      <p:sp>
        <p:nvSpPr>
          <p:cNvPr id="14" name="Rectangle 13"/>
          <p:cNvSpPr/>
          <p:nvPr/>
        </p:nvSpPr>
        <p:spPr>
          <a:xfrm>
            <a:off x="1666999" y="6433918"/>
            <a:ext cx="5810003" cy="369332"/>
          </a:xfrm>
          <a:prstGeom prst="rect">
            <a:avLst/>
          </a:prstGeom>
        </p:spPr>
        <p:txBody>
          <a:bodyPr wrap="square" lIns="0" tIns="0" rIns="0" bIns="0">
            <a:spAutoFit/>
          </a:bodyPr>
          <a:lstStyle/>
          <a:p>
            <a:pPr algn="ctr"/>
            <a:r>
              <a:rPr lang="en-US" sz="1200" b="1" dirty="0" smtClean="0"/>
              <a:t>Copyright c 2012 Regenerative Medical Services Private Limited. All Right Reserved.</a:t>
            </a:r>
            <a:endParaRPr lang="en-US" sz="1200" dirty="0" smtClean="0"/>
          </a:p>
          <a:p>
            <a:pPr algn="ctr"/>
            <a:endParaRPr lang="en-US" sz="1200" dirty="0" smtClean="0">
              <a:latin typeface="Book Antiqua" pitchFamily="18" charset="0"/>
            </a:endParaRPr>
          </a:p>
        </p:txBody>
      </p:sp>
    </p:spTree>
  </p:cSld>
  <p:clrMapOvr>
    <a:masterClrMapping/>
  </p:clrMapOvr>
  <p:transition spd="slow"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4843</TotalTime>
  <Words>3271</Words>
  <Application>Microsoft Office PowerPoint</Application>
  <PresentationFormat>On-screen Show (4:3)</PresentationFormat>
  <Paragraphs>453</Paragraphs>
  <Slides>39</Slides>
  <Notes>5</Notes>
  <HiddenSlides>0</HiddenSlides>
  <MMClips>2</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rushikeshm</dc:creator>
  <cp:lastModifiedBy>COM-PC</cp:lastModifiedBy>
  <cp:revision>899</cp:revision>
  <dcterms:created xsi:type="dcterms:W3CDTF">2012-02-20T05:00:14Z</dcterms:created>
  <dcterms:modified xsi:type="dcterms:W3CDTF">2012-04-24T12:30:58Z</dcterms:modified>
</cp:coreProperties>
</file>